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18600" cy="6845300"/>
  <p:notesSz cx="9118600" cy="68453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3895" y="2122043"/>
            <a:ext cx="7750810" cy="143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19" cy="1711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8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605" y="852423"/>
            <a:ext cx="7407389" cy="619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735" y="2022855"/>
            <a:ext cx="7613129" cy="27731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66129"/>
            <a:ext cx="2917951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3/7/2023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0485" y="6281928"/>
            <a:ext cx="229091" cy="225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‹#›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%40tomoques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709" y="901700"/>
            <a:ext cx="2249423" cy="56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3691" y="2504694"/>
            <a:ext cx="6032500" cy="680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Electromagnetic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surveying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0759" y="4352797"/>
            <a:ext cx="2657475" cy="674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Dr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Lauren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Marescot</a:t>
            </a:r>
            <a:endParaRPr sz="2400">
              <a:latin typeface="Times New Roman"/>
              <a:cs typeface="Times New Roman"/>
            </a:endParaRPr>
          </a:p>
          <a:p>
            <a:pPr marR="0" algn="ctr">
              <a:lnSpc>
                <a:spcPct val="100000"/>
              </a:lnSpc>
              <a:spcBef>
                <a:spcPts val="415"/>
              </a:spcBef>
            </a:pPr>
            <a:r>
              <a:rPr sz="1600" dirty="0" smtClean="0">
                <a:latin typeface="Times New Roman"/>
                <a:cs typeface="Times New Roman"/>
                <a:hlinkClick r:id="rId3"/>
              </a:rPr>
              <a:t>laurent@tomoquest.com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5394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Frequencies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739" y="3254248"/>
            <a:ext cx="7044690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870"/>
              </a:lnSpc>
            </a:pPr>
            <a:r>
              <a:rPr sz="2400" dirty="0" smtClean="0">
                <a:latin typeface="Times New Roman"/>
                <a:cs typeface="Times New Roman"/>
              </a:rPr>
              <a:t>In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the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field,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some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frequencies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are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considered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as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noise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 </a:t>
            </a:r>
            <a:r>
              <a:rPr sz="2400" spc="-5" dirty="0" smtClean="0">
                <a:latin typeface="Times New Roman"/>
                <a:cs typeface="Times New Roman"/>
              </a:rPr>
              <a:t>mus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filtere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out: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839" y="4482338"/>
            <a:ext cx="1918335" cy="1253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ight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CFF/SBB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3</a:t>
            </a:r>
            <a:r>
              <a:rPr sz="2400" baseline="24305" dirty="0" smtClean="0">
                <a:latin typeface="Times New Roman"/>
                <a:cs typeface="Times New Roman"/>
              </a:rPr>
              <a:t>rd </a:t>
            </a:r>
            <a:r>
              <a:rPr sz="2400" spc="-300" baseline="2430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harmonic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039" y="4482338"/>
            <a:ext cx="990600" cy="1253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Times New Roman"/>
                <a:cs typeface="Times New Roman"/>
              </a:rPr>
              <a:t>50 Hz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Times New Roman"/>
                <a:cs typeface="Times New Roman"/>
              </a:rPr>
              <a:t>16.6 Hz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14604">
              <a:lnSpc>
                <a:spcPct val="100000"/>
              </a:lnSpc>
            </a:pPr>
            <a:r>
              <a:rPr sz="2400" dirty="0" smtClean="0">
                <a:latin typeface="Times New Roman"/>
                <a:cs typeface="Times New Roman"/>
              </a:rPr>
              <a:t>150 Hz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15293" y="2499614"/>
            <a:ext cx="281939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16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4873" y="2512314"/>
            <a:ext cx="24130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i="1" dirty="0" smtClean="0">
                <a:latin typeface="Times New Roman"/>
                <a:cs typeface="Times New Roman"/>
              </a:rPr>
              <a:t>T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3810" y="2189988"/>
            <a:ext cx="2672715" cy="49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95400" algn="l"/>
                <a:tab pos="1579880" algn="l"/>
              </a:tabLst>
            </a:pPr>
            <a:r>
              <a:rPr sz="3200" spc="-459" dirty="0" smtClean="0">
                <a:latin typeface="Meiryo"/>
                <a:cs typeface="Meiryo"/>
              </a:rPr>
              <a:t>ω</a:t>
            </a:r>
            <a:r>
              <a:rPr sz="3200" spc="-235" dirty="0" smtClean="0">
                <a:latin typeface="Meiryo"/>
                <a:cs typeface="Meiryo"/>
              </a:rPr>
              <a:t> </a:t>
            </a:r>
            <a:r>
              <a:rPr sz="3050" spc="-785" dirty="0" smtClean="0">
                <a:latin typeface="Meiryo"/>
                <a:cs typeface="Meiryo"/>
              </a:rPr>
              <a:t>=</a:t>
            </a:r>
            <a:r>
              <a:rPr sz="3050" spc="-325" dirty="0" smtClean="0">
                <a:latin typeface="Meiryo"/>
                <a:cs typeface="Meiryo"/>
              </a:rPr>
              <a:t> </a:t>
            </a:r>
            <a:r>
              <a:rPr sz="3050" spc="-150" dirty="0" smtClean="0">
                <a:latin typeface="Times New Roman"/>
                <a:cs typeface="Times New Roman"/>
              </a:rPr>
              <a:t>2</a:t>
            </a:r>
            <a:r>
              <a:rPr sz="3200" spc="-340" dirty="0" smtClean="0">
                <a:latin typeface="Meiryo"/>
                <a:cs typeface="Meiryo"/>
              </a:rPr>
              <a:t>π	</a:t>
            </a:r>
            <a:r>
              <a:rPr sz="3050" i="1" spc="-340" dirty="0" smtClean="0">
                <a:latin typeface="Times New Roman"/>
                <a:cs typeface="Times New Roman"/>
              </a:rPr>
              <a:t>f	</a:t>
            </a:r>
            <a:r>
              <a:rPr sz="3050" spc="-785" dirty="0" smtClean="0">
                <a:latin typeface="Meiryo"/>
                <a:cs typeface="Meiryo"/>
              </a:rPr>
              <a:t>=</a:t>
            </a:r>
            <a:r>
              <a:rPr sz="3050" spc="-330" dirty="0" smtClean="0">
                <a:latin typeface="Meiryo"/>
                <a:cs typeface="Meiryo"/>
              </a:rPr>
              <a:t> </a:t>
            </a:r>
            <a:r>
              <a:rPr sz="3050" spc="-150" dirty="0" smtClean="0">
                <a:latin typeface="Times New Roman"/>
                <a:cs typeface="Times New Roman"/>
              </a:rPr>
              <a:t>2</a:t>
            </a:r>
            <a:r>
              <a:rPr sz="3200" spc="-340" dirty="0" smtClean="0">
                <a:latin typeface="Meiryo"/>
                <a:cs typeface="Meiryo"/>
              </a:rPr>
              <a:t>π</a:t>
            </a:r>
            <a:r>
              <a:rPr sz="3200" spc="445" dirty="0" smtClean="0">
                <a:latin typeface="Meiryo"/>
                <a:cs typeface="Meiryo"/>
              </a:rPr>
              <a:t> </a:t>
            </a:r>
            <a:r>
              <a:rPr sz="4575" spc="0" baseline="35519" dirty="0" smtClean="0">
                <a:latin typeface="Times New Roman"/>
                <a:cs typeface="Times New Roman"/>
              </a:rPr>
              <a:t>1</a:t>
            </a:r>
            <a:endParaRPr sz="4575" baseline="35519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9370" y="1961134"/>
            <a:ext cx="2641600" cy="1021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">
              <a:lnSpc>
                <a:spcPct val="100000"/>
              </a:lnSpc>
              <a:tabLst>
                <a:tab pos="417830" algn="l"/>
              </a:tabLst>
            </a:pPr>
            <a:r>
              <a:rPr sz="1900" i="1" spc="-10" dirty="0" smtClean="0">
                <a:latin typeface="Times New Roman"/>
                <a:cs typeface="Times New Roman"/>
              </a:rPr>
              <a:t>f	</a:t>
            </a:r>
            <a:r>
              <a:rPr sz="1900" spc="-25" dirty="0" smtClean="0">
                <a:latin typeface="Times New Roman"/>
                <a:cs typeface="Times New Roman"/>
              </a:rPr>
              <a:t>fre</a:t>
            </a:r>
            <a:r>
              <a:rPr sz="1900" spc="-10" dirty="0" smtClean="0">
                <a:latin typeface="Times New Roman"/>
                <a:cs typeface="Times New Roman"/>
              </a:rPr>
              <a:t>q</a:t>
            </a:r>
            <a:r>
              <a:rPr sz="1900" spc="-15" dirty="0" smtClean="0">
                <a:latin typeface="Times New Roman"/>
                <a:cs typeface="Times New Roman"/>
              </a:rPr>
              <a:t>u</a:t>
            </a:r>
            <a:r>
              <a:rPr sz="1900" spc="-25" dirty="0" smtClean="0">
                <a:latin typeface="Times New Roman"/>
                <a:cs typeface="Times New Roman"/>
              </a:rPr>
              <a:t>e</a:t>
            </a:r>
            <a:r>
              <a:rPr sz="1900" spc="-10" dirty="0" smtClean="0">
                <a:latin typeface="Times New Roman"/>
                <a:cs typeface="Times New Roman"/>
              </a:rPr>
              <a:t>n</a:t>
            </a:r>
            <a:r>
              <a:rPr sz="1900" spc="-25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y</a:t>
            </a:r>
            <a:r>
              <a:rPr sz="1900" spc="-60" dirty="0" smtClean="0">
                <a:latin typeface="Times New Roman"/>
                <a:cs typeface="Times New Roman"/>
              </a:rPr>
              <a:t> </a:t>
            </a:r>
            <a:r>
              <a:rPr sz="1900" spc="-25" dirty="0" smtClean="0">
                <a:latin typeface="Times New Roman"/>
                <a:cs typeface="Times New Roman"/>
              </a:rPr>
              <a:t>(Hz)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"/>
              </a:spcBef>
            </a:pPr>
            <a:endParaRPr sz="550"/>
          </a:p>
          <a:p>
            <a:pPr marL="12700">
              <a:lnSpc>
                <a:spcPct val="100000"/>
              </a:lnSpc>
              <a:tabLst>
                <a:tab pos="402590" algn="l"/>
              </a:tabLst>
            </a:pPr>
            <a:r>
              <a:rPr sz="1900" i="1" spc="-15" dirty="0" smtClean="0">
                <a:latin typeface="Times New Roman"/>
                <a:cs typeface="Times New Roman"/>
              </a:rPr>
              <a:t>T	</a:t>
            </a:r>
            <a:r>
              <a:rPr sz="1900" spc="-15" dirty="0" smtClean="0">
                <a:latin typeface="Times New Roman"/>
                <a:cs typeface="Times New Roman"/>
              </a:rPr>
              <a:t>perio</a:t>
            </a:r>
            <a:r>
              <a:rPr sz="1900" spc="-10" dirty="0" smtClean="0">
                <a:latin typeface="Times New Roman"/>
                <a:cs typeface="Times New Roman"/>
              </a:rPr>
              <a:t>d</a:t>
            </a:r>
            <a:r>
              <a:rPr sz="1900" spc="-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(s)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414020" algn="l"/>
              </a:tabLst>
            </a:pPr>
            <a:r>
              <a:rPr sz="2000" spc="-305" dirty="0" smtClean="0">
                <a:latin typeface="Meiryo"/>
                <a:cs typeface="Meiryo"/>
              </a:rPr>
              <a:t>ω	</a:t>
            </a:r>
            <a:r>
              <a:rPr sz="1850" spc="-5" dirty="0" smtClean="0">
                <a:latin typeface="Times New Roman"/>
                <a:cs typeface="Times New Roman"/>
              </a:rPr>
              <a:t>a</a:t>
            </a:r>
            <a:r>
              <a:rPr sz="1850" spc="15" dirty="0" smtClean="0">
                <a:latin typeface="Times New Roman"/>
                <a:cs typeface="Times New Roman"/>
              </a:rPr>
              <a:t>ng</a:t>
            </a:r>
            <a:r>
              <a:rPr sz="1850" spc="10" dirty="0" smtClean="0">
                <a:latin typeface="Times New Roman"/>
                <a:cs typeface="Times New Roman"/>
              </a:rPr>
              <a:t>u</a:t>
            </a:r>
            <a:r>
              <a:rPr sz="1850" spc="-10" dirty="0" smtClean="0">
                <a:latin typeface="Times New Roman"/>
                <a:cs typeface="Times New Roman"/>
              </a:rPr>
              <a:t>l</a:t>
            </a:r>
            <a:r>
              <a:rPr sz="1850" spc="0" dirty="0" smtClean="0">
                <a:latin typeface="Times New Roman"/>
                <a:cs typeface="Times New Roman"/>
              </a:rPr>
              <a:t>a</a:t>
            </a:r>
            <a:r>
              <a:rPr sz="1850" spc="10" dirty="0" smtClean="0">
                <a:latin typeface="Times New Roman"/>
                <a:cs typeface="Times New Roman"/>
              </a:rPr>
              <a:t>r</a:t>
            </a:r>
            <a:r>
              <a:rPr sz="1850" spc="-5" dirty="0" smtClean="0">
                <a:latin typeface="Times New Roman"/>
                <a:cs typeface="Times New Roman"/>
              </a:rPr>
              <a:t> </a:t>
            </a:r>
            <a:r>
              <a:rPr sz="1850" spc="-20" dirty="0" smtClean="0">
                <a:latin typeface="Times New Roman"/>
                <a:cs typeface="Times New Roman"/>
              </a:rPr>
              <a:t>v</a:t>
            </a:r>
            <a:r>
              <a:rPr sz="1850" spc="0" dirty="0" smtClean="0">
                <a:latin typeface="Times New Roman"/>
                <a:cs typeface="Times New Roman"/>
              </a:rPr>
              <a:t>e</a:t>
            </a:r>
            <a:r>
              <a:rPr sz="1850" spc="-10" dirty="0" smtClean="0">
                <a:latin typeface="Times New Roman"/>
                <a:cs typeface="Times New Roman"/>
              </a:rPr>
              <a:t>l</a:t>
            </a:r>
            <a:r>
              <a:rPr sz="1850" spc="10" dirty="0" smtClean="0">
                <a:latin typeface="Times New Roman"/>
                <a:cs typeface="Times New Roman"/>
              </a:rPr>
              <a:t>o</a:t>
            </a:r>
            <a:r>
              <a:rPr sz="1850" spc="0" dirty="0" smtClean="0">
                <a:latin typeface="Times New Roman"/>
                <a:cs typeface="Times New Roman"/>
              </a:rPr>
              <a:t>c</a:t>
            </a:r>
            <a:r>
              <a:rPr sz="1850" spc="15" dirty="0" smtClean="0">
                <a:latin typeface="Times New Roman"/>
                <a:cs typeface="Times New Roman"/>
              </a:rPr>
              <a:t>i</a:t>
            </a:r>
            <a:r>
              <a:rPr sz="1850" spc="10" dirty="0" smtClean="0">
                <a:latin typeface="Times New Roman"/>
                <a:cs typeface="Times New Roman"/>
              </a:rPr>
              <a:t>ty</a:t>
            </a:r>
            <a:r>
              <a:rPr sz="1850" spc="-50" dirty="0" smtClean="0">
                <a:latin typeface="Times New Roman"/>
                <a:cs typeface="Times New Roman"/>
              </a:rPr>
              <a:t> </a:t>
            </a:r>
            <a:r>
              <a:rPr sz="1850" spc="-5" dirty="0" smtClean="0">
                <a:latin typeface="Times New Roman"/>
                <a:cs typeface="Times New Roman"/>
              </a:rPr>
              <a:t>(</a:t>
            </a:r>
            <a:r>
              <a:rPr sz="1850" spc="0" dirty="0" smtClean="0">
                <a:latin typeface="Times New Roman"/>
                <a:cs typeface="Times New Roman"/>
              </a:rPr>
              <a:t>r</a:t>
            </a:r>
            <a:r>
              <a:rPr sz="1850" spc="-5" dirty="0" smtClean="0">
                <a:latin typeface="Times New Roman"/>
                <a:cs typeface="Times New Roman"/>
              </a:rPr>
              <a:t>a</a:t>
            </a:r>
            <a:r>
              <a:rPr sz="1850" spc="15" dirty="0" smtClean="0">
                <a:latin typeface="Times New Roman"/>
                <a:cs typeface="Times New Roman"/>
              </a:rPr>
              <a:t>d/</a:t>
            </a:r>
            <a:r>
              <a:rPr sz="1850" spc="10" dirty="0" smtClean="0">
                <a:latin typeface="Times New Roman"/>
                <a:cs typeface="Times New Roman"/>
              </a:rPr>
              <a:t>s)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33896" y="1975357"/>
            <a:ext cx="2693670" cy="1053083"/>
          </a:xfrm>
          <a:custGeom>
            <a:avLst/>
            <a:gdLst/>
            <a:ahLst/>
            <a:cxnLst/>
            <a:rect l="l" t="t" r="r" b="b"/>
            <a:pathLst>
              <a:path w="2693670" h="1053083">
                <a:moveTo>
                  <a:pt x="0" y="0"/>
                </a:moveTo>
                <a:lnTo>
                  <a:pt x="0" y="1053083"/>
                </a:lnTo>
                <a:lnTo>
                  <a:pt x="2693670" y="1053083"/>
                </a:lnTo>
                <a:lnTo>
                  <a:pt x="269367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180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706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Basic theory: induction </a:t>
            </a:r>
            <a:r>
              <a:rPr sz="4400" spc="-35" dirty="0" smtClean="0">
                <a:latin typeface="Times New Roman"/>
                <a:cs typeface="Times New Roman"/>
              </a:rPr>
              <a:t>EM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1463" y="1982977"/>
            <a:ext cx="5262422" cy="4085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706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Basic theory: induction </a:t>
            </a:r>
            <a:r>
              <a:rPr sz="4400" spc="-35" dirty="0" smtClean="0">
                <a:latin typeface="Times New Roman"/>
                <a:cs typeface="Times New Roman"/>
              </a:rPr>
              <a:t>EM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0275" y="1810765"/>
            <a:ext cx="6089904" cy="5034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1327" y="4493005"/>
            <a:ext cx="1815846" cy="9144"/>
          </a:xfrm>
          <a:custGeom>
            <a:avLst/>
            <a:gdLst/>
            <a:ahLst/>
            <a:cxnLst/>
            <a:rect l="l" t="t" r="r" b="b"/>
            <a:pathLst>
              <a:path w="1815846" h="9144">
                <a:moveTo>
                  <a:pt x="0" y="0"/>
                </a:moveTo>
                <a:lnTo>
                  <a:pt x="0" y="9144"/>
                </a:lnTo>
                <a:lnTo>
                  <a:pt x="1815846" y="9144"/>
                </a:lnTo>
                <a:lnTo>
                  <a:pt x="18158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1327" y="5305297"/>
            <a:ext cx="1815846" cy="6857"/>
          </a:xfrm>
          <a:custGeom>
            <a:avLst/>
            <a:gdLst/>
            <a:ahLst/>
            <a:cxnLst/>
            <a:rect l="l" t="t" r="r" b="b"/>
            <a:pathLst>
              <a:path w="1815846" h="6857">
                <a:moveTo>
                  <a:pt x="0" y="0"/>
                </a:moveTo>
                <a:lnTo>
                  <a:pt x="0" y="6857"/>
                </a:lnTo>
                <a:lnTo>
                  <a:pt x="1815846" y="6857"/>
                </a:lnTo>
                <a:lnTo>
                  <a:pt x="18158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9696" y="4502150"/>
            <a:ext cx="1800605" cy="803148"/>
          </a:xfrm>
          <a:custGeom>
            <a:avLst/>
            <a:gdLst/>
            <a:ahLst/>
            <a:cxnLst/>
            <a:rect l="l" t="t" r="r" b="b"/>
            <a:pathLst>
              <a:path w="1800605" h="803148">
                <a:moveTo>
                  <a:pt x="0" y="0"/>
                </a:moveTo>
                <a:lnTo>
                  <a:pt x="0" y="803148"/>
                </a:lnTo>
                <a:lnTo>
                  <a:pt x="1800605" y="803148"/>
                </a:lnTo>
                <a:lnTo>
                  <a:pt x="18006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6863" y="4940300"/>
            <a:ext cx="354342" cy="0"/>
          </a:xfrm>
          <a:custGeom>
            <a:avLst/>
            <a:gdLst/>
            <a:ahLst/>
            <a:cxnLst/>
            <a:rect l="l" t="t" r="r" b="b"/>
            <a:pathLst>
              <a:path w="354342">
                <a:moveTo>
                  <a:pt x="0" y="0"/>
                </a:moveTo>
                <a:lnTo>
                  <a:pt x="354342" y="0"/>
                </a:lnTo>
              </a:path>
            </a:pathLst>
          </a:custGeom>
          <a:ln w="121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42225" y="4721352"/>
            <a:ext cx="1739900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670" dirty="0" smtClean="0">
                <a:latin typeface="Meiryo"/>
                <a:cs typeface="Meiryo"/>
              </a:rPr>
              <a:t>∇</a:t>
            </a:r>
            <a:r>
              <a:rPr sz="2300" spc="-520" dirty="0" smtClean="0">
                <a:latin typeface="Meiryo"/>
                <a:cs typeface="Meiryo"/>
              </a:rPr>
              <a:t> </a:t>
            </a:r>
            <a:r>
              <a:rPr sz="2300" spc="-595" dirty="0" smtClean="0">
                <a:latin typeface="Meiryo"/>
                <a:cs typeface="Meiryo"/>
              </a:rPr>
              <a:t>×</a:t>
            </a:r>
            <a:r>
              <a:rPr sz="2300" spc="-390" dirty="0" smtClean="0">
                <a:latin typeface="Meiryo"/>
                <a:cs typeface="Meiryo"/>
              </a:rPr>
              <a:t> </a:t>
            </a:r>
            <a:r>
              <a:rPr sz="2300" i="1" spc="0" dirty="0" smtClean="0">
                <a:latin typeface="Times New Roman"/>
                <a:cs typeface="Times New Roman"/>
              </a:rPr>
              <a:t>E</a:t>
            </a:r>
            <a:r>
              <a:rPr sz="2300" i="1" spc="-80" dirty="0" smtClean="0">
                <a:latin typeface="Times New Roman"/>
                <a:cs typeface="Times New Roman"/>
              </a:rPr>
              <a:t> </a:t>
            </a:r>
            <a:r>
              <a:rPr sz="2300" spc="-595" dirty="0" smtClean="0">
                <a:latin typeface="Meiryo"/>
                <a:cs typeface="Meiryo"/>
              </a:rPr>
              <a:t>+</a:t>
            </a:r>
            <a:r>
              <a:rPr sz="2300" spc="-204" dirty="0" smtClean="0">
                <a:latin typeface="Meiryo"/>
                <a:cs typeface="Meiryo"/>
              </a:rPr>
              <a:t> </a:t>
            </a:r>
            <a:r>
              <a:rPr sz="3450" spc="-494" baseline="35024" dirty="0" smtClean="0">
                <a:latin typeface="Meiryo"/>
                <a:cs typeface="Meiryo"/>
              </a:rPr>
              <a:t>∂</a:t>
            </a:r>
            <a:r>
              <a:rPr sz="3450" i="1" spc="0" baseline="35024" dirty="0" smtClean="0">
                <a:latin typeface="Times New Roman"/>
                <a:cs typeface="Times New Roman"/>
              </a:rPr>
              <a:t>B</a:t>
            </a:r>
            <a:r>
              <a:rPr sz="3450" i="1" spc="277" baseline="35024" dirty="0" smtClean="0">
                <a:latin typeface="Times New Roman"/>
                <a:cs typeface="Times New Roman"/>
              </a:rPr>
              <a:t> </a:t>
            </a:r>
            <a:r>
              <a:rPr sz="2300" spc="-595" dirty="0" smtClean="0">
                <a:latin typeface="Meiryo"/>
                <a:cs typeface="Meiryo"/>
              </a:rPr>
              <a:t>=</a:t>
            </a:r>
            <a:r>
              <a:rPr sz="2300" spc="-280" dirty="0" smtClean="0">
                <a:latin typeface="Meiryo"/>
                <a:cs typeface="Meiryo"/>
              </a:rPr>
              <a:t> </a:t>
            </a:r>
            <a:r>
              <a:rPr sz="2300" spc="0" dirty="0" smtClean="0">
                <a:latin typeface="Times New Roman"/>
                <a:cs typeface="Times New Roman"/>
              </a:rPr>
              <a:t>0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3005" y="4949152"/>
            <a:ext cx="248285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330" dirty="0" smtClean="0">
                <a:latin typeface="Meiryo"/>
                <a:cs typeface="Meiryo"/>
              </a:rPr>
              <a:t>∂</a:t>
            </a:r>
            <a:r>
              <a:rPr sz="2300" i="1" spc="0" dirty="0" smtClean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8785" y="4469892"/>
            <a:ext cx="145415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300" dirty="0" smtClean="0">
                <a:latin typeface="Arial"/>
                <a:cs typeface="Arial"/>
              </a:rPr>
              <a:t> 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1327" y="4493767"/>
            <a:ext cx="1816607" cy="819150"/>
          </a:xfrm>
          <a:custGeom>
            <a:avLst/>
            <a:gdLst/>
            <a:ahLst/>
            <a:cxnLst/>
            <a:rect l="l" t="t" r="r" b="b"/>
            <a:pathLst>
              <a:path w="1816607" h="819150">
                <a:moveTo>
                  <a:pt x="0" y="0"/>
                </a:moveTo>
                <a:lnTo>
                  <a:pt x="0" y="819150"/>
                </a:lnTo>
                <a:lnTo>
                  <a:pt x="1816607" y="819150"/>
                </a:lnTo>
                <a:lnTo>
                  <a:pt x="1816607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231" y="2907283"/>
            <a:ext cx="1853946" cy="9905"/>
          </a:xfrm>
          <a:custGeom>
            <a:avLst/>
            <a:gdLst/>
            <a:ahLst/>
            <a:cxnLst/>
            <a:rect l="l" t="t" r="r" b="b"/>
            <a:pathLst>
              <a:path w="1853946" h="9905">
                <a:moveTo>
                  <a:pt x="0" y="0"/>
                </a:moveTo>
                <a:lnTo>
                  <a:pt x="0" y="9905"/>
                </a:lnTo>
                <a:lnTo>
                  <a:pt x="1853946" y="9905"/>
                </a:lnTo>
                <a:lnTo>
                  <a:pt x="1853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231" y="3693667"/>
            <a:ext cx="1853946" cy="9144"/>
          </a:xfrm>
          <a:custGeom>
            <a:avLst/>
            <a:gdLst/>
            <a:ahLst/>
            <a:cxnLst/>
            <a:rect l="l" t="t" r="r" b="b"/>
            <a:pathLst>
              <a:path w="1853946" h="9144">
                <a:moveTo>
                  <a:pt x="0" y="0"/>
                </a:moveTo>
                <a:lnTo>
                  <a:pt x="0" y="9144"/>
                </a:lnTo>
                <a:lnTo>
                  <a:pt x="1853946" y="9144"/>
                </a:lnTo>
                <a:lnTo>
                  <a:pt x="18539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137" y="2917189"/>
            <a:ext cx="1834896" cy="776477"/>
          </a:xfrm>
          <a:custGeom>
            <a:avLst/>
            <a:gdLst/>
            <a:ahLst/>
            <a:cxnLst/>
            <a:rect l="l" t="t" r="r" b="b"/>
            <a:pathLst>
              <a:path w="1834896" h="776477">
                <a:moveTo>
                  <a:pt x="0" y="0"/>
                </a:moveTo>
                <a:lnTo>
                  <a:pt x="0" y="776477"/>
                </a:lnTo>
                <a:lnTo>
                  <a:pt x="1834896" y="776477"/>
                </a:lnTo>
                <a:lnTo>
                  <a:pt x="183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2829" y="3340861"/>
            <a:ext cx="373379" cy="0"/>
          </a:xfrm>
          <a:custGeom>
            <a:avLst/>
            <a:gdLst/>
            <a:ahLst/>
            <a:cxnLst/>
            <a:rect l="l" t="t" r="r" b="b"/>
            <a:pathLst>
              <a:path w="373379">
                <a:moveTo>
                  <a:pt x="0" y="0"/>
                </a:moveTo>
                <a:lnTo>
                  <a:pt x="373379" y="0"/>
                </a:lnTo>
              </a:path>
            </a:pathLst>
          </a:custGeom>
          <a:ln w="117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9162" y="3131848"/>
            <a:ext cx="1757045" cy="34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640" dirty="0" smtClean="0">
                <a:latin typeface="Meiryo"/>
                <a:cs typeface="Meiryo"/>
              </a:rPr>
              <a:t>∇</a:t>
            </a:r>
            <a:r>
              <a:rPr sz="2200" spc="-490" dirty="0" smtClean="0">
                <a:latin typeface="Meiryo"/>
                <a:cs typeface="Meiryo"/>
              </a:rPr>
              <a:t> </a:t>
            </a:r>
            <a:r>
              <a:rPr sz="2200" spc="-570" dirty="0" smtClean="0">
                <a:latin typeface="Meiryo"/>
                <a:cs typeface="Meiryo"/>
              </a:rPr>
              <a:t>×</a:t>
            </a:r>
            <a:r>
              <a:rPr sz="2200" spc="-375" dirty="0" smtClean="0">
                <a:latin typeface="Meiryo"/>
                <a:cs typeface="Meiryo"/>
              </a:rPr>
              <a:t> </a:t>
            </a:r>
            <a:r>
              <a:rPr sz="2200" i="1" spc="15" dirty="0" smtClean="0">
                <a:latin typeface="Times New Roman"/>
                <a:cs typeface="Times New Roman"/>
              </a:rPr>
              <a:t>H</a:t>
            </a:r>
            <a:r>
              <a:rPr sz="2200" i="1" spc="105" dirty="0" smtClean="0">
                <a:latin typeface="Times New Roman"/>
                <a:cs typeface="Times New Roman"/>
              </a:rPr>
              <a:t> </a:t>
            </a:r>
            <a:r>
              <a:rPr sz="2200" spc="-570" dirty="0" smtClean="0">
                <a:latin typeface="Meiryo"/>
                <a:cs typeface="Meiryo"/>
              </a:rPr>
              <a:t>−</a:t>
            </a:r>
            <a:r>
              <a:rPr sz="2200" spc="-225" dirty="0" smtClean="0">
                <a:latin typeface="Meiryo"/>
                <a:cs typeface="Meiryo"/>
              </a:rPr>
              <a:t> </a:t>
            </a:r>
            <a:r>
              <a:rPr sz="3300" spc="-465" baseline="35353" dirty="0" smtClean="0">
                <a:latin typeface="Meiryo"/>
                <a:cs typeface="Meiryo"/>
              </a:rPr>
              <a:t>∂</a:t>
            </a:r>
            <a:r>
              <a:rPr sz="3300" i="1" spc="22" baseline="35353" dirty="0" smtClean="0">
                <a:latin typeface="Times New Roman"/>
                <a:cs typeface="Times New Roman"/>
              </a:rPr>
              <a:t>D</a:t>
            </a:r>
            <a:r>
              <a:rPr sz="3300" i="1" spc="262" baseline="35353" dirty="0" smtClean="0">
                <a:latin typeface="Times New Roman"/>
                <a:cs typeface="Times New Roman"/>
              </a:rPr>
              <a:t> </a:t>
            </a:r>
            <a:r>
              <a:rPr sz="2200" spc="-570" dirty="0" smtClean="0">
                <a:latin typeface="Meiryo"/>
                <a:cs typeface="Meiryo"/>
              </a:rPr>
              <a:t>=</a:t>
            </a:r>
            <a:r>
              <a:rPr sz="2200" spc="185" dirty="0" smtClean="0">
                <a:latin typeface="Meiryo"/>
                <a:cs typeface="Meiryo"/>
              </a:rPr>
              <a:t> </a:t>
            </a:r>
            <a:r>
              <a:rPr sz="2200" i="1" spc="5" dirty="0" smtClean="0">
                <a:latin typeface="Times New Roman"/>
                <a:cs typeface="Times New Roman"/>
              </a:rPr>
              <a:t>j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1801" y="3352649"/>
            <a:ext cx="241300" cy="34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310" dirty="0" smtClean="0">
                <a:latin typeface="Meiryo"/>
                <a:cs typeface="Meiryo"/>
              </a:rPr>
              <a:t>∂</a:t>
            </a:r>
            <a:r>
              <a:rPr sz="2200" i="1" spc="5" dirty="0" smtClean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1972" y="2902576"/>
            <a:ext cx="140970" cy="344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290" dirty="0" smtClean="0">
                <a:latin typeface="Arial"/>
                <a:cs typeface="Arial"/>
              </a:rPr>
              <a:t> 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5595" y="2889250"/>
            <a:ext cx="140970" cy="344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290" dirty="0" smtClean="0">
                <a:latin typeface="Arial"/>
                <a:cs typeface="Arial"/>
              </a:rPr>
              <a:t> 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231" y="2907283"/>
            <a:ext cx="1854708" cy="795527"/>
          </a:xfrm>
          <a:custGeom>
            <a:avLst/>
            <a:gdLst/>
            <a:ahLst/>
            <a:cxnLst/>
            <a:rect l="l" t="t" r="r" b="b"/>
            <a:pathLst>
              <a:path w="1854708" h="795527">
                <a:moveTo>
                  <a:pt x="0" y="0"/>
                </a:moveTo>
                <a:lnTo>
                  <a:pt x="0" y="795527"/>
                </a:lnTo>
                <a:lnTo>
                  <a:pt x="1854708" y="795527"/>
                </a:lnTo>
                <a:lnTo>
                  <a:pt x="1854708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1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509" y="3782059"/>
            <a:ext cx="2447544" cy="503682"/>
          </a:xfrm>
          <a:custGeom>
            <a:avLst/>
            <a:gdLst/>
            <a:ahLst/>
            <a:cxnLst/>
            <a:rect l="l" t="t" r="r" b="b"/>
            <a:pathLst>
              <a:path w="2447544" h="503682">
                <a:moveTo>
                  <a:pt x="0" y="0"/>
                </a:moveTo>
                <a:lnTo>
                  <a:pt x="0" y="503682"/>
                </a:lnTo>
                <a:lnTo>
                  <a:pt x="2447544" y="503682"/>
                </a:lnTo>
                <a:lnTo>
                  <a:pt x="24475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6005" y="3819144"/>
            <a:ext cx="182943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Times New Roman"/>
                <a:cs typeface="Times New Roman"/>
              </a:rPr>
              <a:t>Ampère-Maxwell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18619" y="5474836"/>
            <a:ext cx="84328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Times New Roman"/>
                <a:cs typeface="Times New Roman"/>
              </a:rPr>
              <a:t>Faraday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0086" y="3466591"/>
            <a:ext cx="176034" cy="0"/>
          </a:xfrm>
          <a:custGeom>
            <a:avLst/>
            <a:gdLst/>
            <a:ahLst/>
            <a:cxnLst/>
            <a:rect l="l" t="t" r="r" b="b"/>
            <a:pathLst>
              <a:path w="176034">
                <a:moveTo>
                  <a:pt x="0" y="0"/>
                </a:moveTo>
                <a:lnTo>
                  <a:pt x="176034" y="0"/>
                </a:lnTo>
              </a:path>
            </a:pathLst>
          </a:custGeom>
          <a:ln w="118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9531" y="3466591"/>
            <a:ext cx="176022" cy="0"/>
          </a:xfrm>
          <a:custGeom>
            <a:avLst/>
            <a:gdLst/>
            <a:ahLst/>
            <a:cxnLst/>
            <a:rect l="l" t="t" r="r" b="b"/>
            <a:pathLst>
              <a:path w="176022">
                <a:moveTo>
                  <a:pt x="0" y="0"/>
                </a:moveTo>
                <a:lnTo>
                  <a:pt x="176022" y="0"/>
                </a:lnTo>
              </a:path>
            </a:pathLst>
          </a:custGeom>
          <a:ln w="118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9149" y="3215640"/>
            <a:ext cx="2948940" cy="382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150" dirty="0" smtClean="0">
                <a:latin typeface="Meiryo"/>
                <a:cs typeface="Meiryo"/>
              </a:rPr>
              <a:t>Θ</a:t>
            </a:r>
            <a:r>
              <a:rPr sz="1900" spc="-275" dirty="0" smtClean="0">
                <a:latin typeface="Meiryo"/>
                <a:cs typeface="Meiryo"/>
              </a:rPr>
              <a:t>=</a:t>
            </a:r>
            <a:r>
              <a:rPr sz="1900" spc="-155" dirty="0" smtClean="0">
                <a:latin typeface="Meiryo"/>
                <a:cs typeface="Meiryo"/>
              </a:rPr>
              <a:t> </a:t>
            </a:r>
            <a:r>
              <a:rPr sz="3000" spc="-322" baseline="33333" dirty="0" smtClean="0">
                <a:latin typeface="Meiryo"/>
                <a:cs typeface="Meiryo"/>
              </a:rPr>
              <a:t>π</a:t>
            </a:r>
            <a:r>
              <a:rPr sz="3000" spc="150" baseline="33333" dirty="0" smtClean="0">
                <a:latin typeface="Meiryo"/>
                <a:cs typeface="Meiryo"/>
              </a:rPr>
              <a:t> </a:t>
            </a:r>
            <a:r>
              <a:rPr sz="1900" spc="-505" dirty="0" smtClean="0">
                <a:latin typeface="Meiryo"/>
                <a:cs typeface="Meiryo"/>
              </a:rPr>
              <a:t>+</a:t>
            </a:r>
            <a:r>
              <a:rPr sz="1900" spc="-380" dirty="0" smtClean="0">
                <a:latin typeface="Meiryo"/>
                <a:cs typeface="Meiryo"/>
              </a:rPr>
              <a:t> </a:t>
            </a:r>
            <a:r>
              <a:rPr sz="2000" spc="-555" dirty="0" smtClean="0">
                <a:latin typeface="Meiryo"/>
                <a:cs typeface="Meiryo"/>
              </a:rPr>
              <a:t>φ</a:t>
            </a:r>
            <a:r>
              <a:rPr sz="2000" spc="-105" dirty="0" smtClean="0">
                <a:latin typeface="Meiryo"/>
                <a:cs typeface="Meiryo"/>
              </a:rPr>
              <a:t> </a:t>
            </a:r>
            <a:r>
              <a:rPr sz="1900" spc="-505" dirty="0" smtClean="0">
                <a:latin typeface="Meiryo"/>
                <a:cs typeface="Meiryo"/>
              </a:rPr>
              <a:t>=</a:t>
            </a:r>
            <a:r>
              <a:rPr sz="1900" spc="-160" dirty="0" smtClean="0">
                <a:latin typeface="Meiryo"/>
                <a:cs typeface="Meiryo"/>
              </a:rPr>
              <a:t> </a:t>
            </a:r>
            <a:r>
              <a:rPr sz="3000" spc="-322" baseline="33333" dirty="0" smtClean="0">
                <a:latin typeface="Meiryo"/>
                <a:cs typeface="Meiryo"/>
              </a:rPr>
              <a:t>π</a:t>
            </a:r>
            <a:r>
              <a:rPr sz="3000" spc="157" baseline="33333" dirty="0" smtClean="0">
                <a:latin typeface="Meiryo"/>
                <a:cs typeface="Meiryo"/>
              </a:rPr>
              <a:t> </a:t>
            </a:r>
            <a:r>
              <a:rPr sz="1900" spc="-505" dirty="0" smtClean="0">
                <a:latin typeface="Meiryo"/>
                <a:cs typeface="Meiryo"/>
              </a:rPr>
              <a:t>+</a:t>
            </a:r>
            <a:r>
              <a:rPr sz="1900" spc="-215" dirty="0" smtClean="0">
                <a:latin typeface="Meiryo"/>
                <a:cs typeface="Meiryo"/>
              </a:rPr>
              <a:t> </a:t>
            </a:r>
            <a:r>
              <a:rPr sz="1900" spc="-5" dirty="0" smtClean="0">
                <a:latin typeface="Times New Roman"/>
                <a:cs typeface="Times New Roman"/>
              </a:rPr>
              <a:t>ta</a:t>
            </a:r>
            <a:r>
              <a:rPr sz="1900" spc="110" dirty="0" smtClean="0">
                <a:latin typeface="Times New Roman"/>
                <a:cs typeface="Times New Roman"/>
              </a:rPr>
              <a:t>n</a:t>
            </a:r>
            <a:r>
              <a:rPr sz="1650" spc="-434" baseline="42929" dirty="0" smtClean="0">
                <a:latin typeface="Meiryo"/>
                <a:cs typeface="Meiryo"/>
              </a:rPr>
              <a:t>−</a:t>
            </a:r>
            <a:r>
              <a:rPr sz="1650" spc="-15" baseline="42929" dirty="0" smtClean="0">
                <a:latin typeface="Times New Roman"/>
                <a:cs typeface="Times New Roman"/>
              </a:rPr>
              <a:t>1</a:t>
            </a:r>
            <a:r>
              <a:rPr sz="1650" spc="37" baseline="42929" dirty="0" smtClean="0">
                <a:latin typeface="Times New Roman"/>
                <a:cs typeface="Times New Roman"/>
              </a:rPr>
              <a:t> </a:t>
            </a:r>
            <a:r>
              <a:rPr sz="3675" spc="-644" baseline="-2267" dirty="0" smtClean="0">
                <a:latin typeface="Meiryo"/>
                <a:cs typeface="Meiryo"/>
              </a:rPr>
              <a:t>(</a:t>
            </a:r>
            <a:r>
              <a:rPr sz="2000" spc="-175" dirty="0" smtClean="0">
                <a:latin typeface="Meiryo"/>
                <a:cs typeface="Meiryo"/>
              </a:rPr>
              <a:t>ω</a:t>
            </a:r>
            <a:r>
              <a:rPr sz="1900" i="1" spc="-15" dirty="0" smtClean="0">
                <a:latin typeface="Times New Roman"/>
                <a:cs typeface="Times New Roman"/>
              </a:rPr>
              <a:t>L</a:t>
            </a:r>
            <a:r>
              <a:rPr sz="1900" i="1" spc="-180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/</a:t>
            </a:r>
            <a:r>
              <a:rPr sz="1900" spc="-110" dirty="0" smtClean="0">
                <a:latin typeface="Times New Roman"/>
                <a:cs typeface="Times New Roman"/>
              </a:rPr>
              <a:t> </a:t>
            </a:r>
            <a:r>
              <a:rPr sz="1900" i="1" spc="130" dirty="0" smtClean="0">
                <a:latin typeface="Times New Roman"/>
                <a:cs typeface="Times New Roman"/>
              </a:rPr>
              <a:t>R</a:t>
            </a:r>
            <a:r>
              <a:rPr sz="3675" spc="-682" baseline="-2267" dirty="0" smtClean="0">
                <a:latin typeface="Meiryo"/>
                <a:cs typeface="Meiryo"/>
              </a:rPr>
              <a:t>)</a:t>
            </a:r>
            <a:endParaRPr sz="3675" baseline="-2267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5993" y="3472183"/>
            <a:ext cx="3514090" cy="167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657350" algn="ctr">
              <a:lnSpc>
                <a:spcPct val="100000"/>
              </a:lnSpc>
              <a:tabLst>
                <a:tab pos="789305" algn="l"/>
              </a:tabLst>
            </a:pPr>
            <a:r>
              <a:rPr sz="1900" spc="-10" dirty="0" smtClean="0">
                <a:latin typeface="Times New Roman"/>
                <a:cs typeface="Times New Roman"/>
              </a:rPr>
              <a:t>2	2</a:t>
            </a:r>
            <a:endParaRPr sz="19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15"/>
              </a:spcBef>
            </a:pPr>
            <a:r>
              <a:rPr sz="1900" i="1" spc="-15" dirty="0" smtClean="0">
                <a:latin typeface="Times New Roman"/>
                <a:cs typeface="Times New Roman"/>
              </a:rPr>
              <a:t>R</a:t>
            </a:r>
            <a:r>
              <a:rPr sz="1900" i="1" spc="130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is 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-5" dirty="0" smtClean="0">
                <a:latin typeface="Times New Roman"/>
                <a:cs typeface="Times New Roman"/>
              </a:rPr>
              <a:t>h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5" dirty="0" smtClean="0">
                <a:latin typeface="Times New Roman"/>
                <a:cs typeface="Times New Roman"/>
              </a:rPr>
              <a:t>re</a:t>
            </a:r>
            <a:r>
              <a:rPr sz="1900" spc="-10" dirty="0" smtClean="0">
                <a:latin typeface="Times New Roman"/>
                <a:cs typeface="Times New Roman"/>
              </a:rPr>
              <a:t>sis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5" dirty="0" smtClean="0">
                <a:latin typeface="Times New Roman"/>
                <a:cs typeface="Times New Roman"/>
              </a:rPr>
              <a:t>a</a:t>
            </a:r>
            <a:r>
              <a:rPr sz="1900" spc="-5" dirty="0" smtClean="0">
                <a:latin typeface="Times New Roman"/>
                <a:cs typeface="Times New Roman"/>
              </a:rPr>
              <a:t>n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10" dirty="0" smtClean="0">
                <a:latin typeface="Times New Roman"/>
                <a:cs typeface="Times New Roman"/>
              </a:rPr>
              <a:t>f</a:t>
            </a:r>
            <a:r>
              <a:rPr sz="1900" spc="10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-5" dirty="0" smtClean="0">
                <a:latin typeface="Times New Roman"/>
                <a:cs typeface="Times New Roman"/>
              </a:rPr>
              <a:t>h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5" dirty="0" smtClean="0">
                <a:latin typeface="Times New Roman"/>
                <a:cs typeface="Times New Roman"/>
              </a:rPr>
              <a:t>n</a:t>
            </a:r>
            <a:r>
              <a:rPr sz="1900" spc="-10" dirty="0" smtClean="0">
                <a:latin typeface="Times New Roman"/>
                <a:cs typeface="Times New Roman"/>
              </a:rPr>
              <a:t>d</a:t>
            </a:r>
            <a:r>
              <a:rPr sz="1900" spc="-5" dirty="0" smtClean="0">
                <a:latin typeface="Times New Roman"/>
                <a:cs typeface="Times New Roman"/>
              </a:rPr>
              <a:t>u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-30" dirty="0" smtClean="0">
                <a:latin typeface="Times New Roman"/>
                <a:cs typeface="Times New Roman"/>
              </a:rPr>
              <a:t>o</a:t>
            </a:r>
            <a:r>
              <a:rPr sz="1900" spc="-10" dirty="0" smtClean="0">
                <a:latin typeface="Times New Roman"/>
                <a:cs typeface="Times New Roman"/>
              </a:rPr>
              <a:t>r</a:t>
            </a:r>
            <a:endParaRPr sz="1900">
              <a:latin typeface="Times New Roman"/>
              <a:cs typeface="Times New Roman"/>
            </a:endParaRPr>
          </a:p>
          <a:p>
            <a:pPr marL="12700" marR="12700" indent="12065">
              <a:lnSpc>
                <a:spcPts val="2840"/>
              </a:lnSpc>
              <a:spcBef>
                <a:spcPts val="185"/>
              </a:spcBef>
            </a:pPr>
            <a:r>
              <a:rPr sz="1900" i="1" spc="-15" dirty="0" smtClean="0">
                <a:latin typeface="Times New Roman"/>
                <a:cs typeface="Times New Roman"/>
              </a:rPr>
              <a:t>L</a:t>
            </a:r>
            <a:r>
              <a:rPr sz="1900" i="1" spc="9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-10" dirty="0" smtClean="0">
                <a:latin typeface="Times New Roman"/>
                <a:cs typeface="Times New Roman"/>
              </a:rPr>
              <a:t>s 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-5" dirty="0" smtClean="0">
                <a:latin typeface="Times New Roman"/>
                <a:cs typeface="Times New Roman"/>
              </a:rPr>
              <a:t>h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-5" dirty="0" smtClean="0">
                <a:latin typeface="Times New Roman"/>
                <a:cs typeface="Times New Roman"/>
              </a:rPr>
              <a:t>nd</a:t>
            </a:r>
            <a:r>
              <a:rPr sz="1900" spc="-10" dirty="0" smtClean="0">
                <a:latin typeface="Times New Roman"/>
                <a:cs typeface="Times New Roman"/>
              </a:rPr>
              <a:t>u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5" dirty="0" smtClean="0">
                <a:latin typeface="Times New Roman"/>
                <a:cs typeface="Times New Roman"/>
              </a:rPr>
              <a:t>a</a:t>
            </a:r>
            <a:r>
              <a:rPr sz="1900" spc="-5" dirty="0" smtClean="0">
                <a:latin typeface="Times New Roman"/>
                <a:cs typeface="Times New Roman"/>
              </a:rPr>
              <a:t>n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10" dirty="0" smtClean="0">
                <a:latin typeface="Times New Roman"/>
                <a:cs typeface="Times New Roman"/>
              </a:rPr>
              <a:t>f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-5" dirty="0" smtClean="0">
                <a:latin typeface="Times New Roman"/>
                <a:cs typeface="Times New Roman"/>
              </a:rPr>
              <a:t>h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5" dirty="0" smtClean="0">
                <a:latin typeface="Times New Roman"/>
                <a:cs typeface="Times New Roman"/>
              </a:rPr>
              <a:t>n</a:t>
            </a:r>
            <a:r>
              <a:rPr sz="1900" spc="-10" dirty="0" smtClean="0">
                <a:latin typeface="Times New Roman"/>
                <a:cs typeface="Times New Roman"/>
              </a:rPr>
              <a:t>d</a:t>
            </a:r>
            <a:r>
              <a:rPr sz="1900" spc="-5" dirty="0" smtClean="0">
                <a:latin typeface="Times New Roman"/>
                <a:cs typeface="Times New Roman"/>
              </a:rPr>
              <a:t>u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-30" dirty="0" smtClean="0">
                <a:latin typeface="Times New Roman"/>
                <a:cs typeface="Times New Roman"/>
              </a:rPr>
              <a:t>o</a:t>
            </a:r>
            <a:r>
              <a:rPr sz="1900" spc="-10" dirty="0" smtClean="0">
                <a:latin typeface="Times New Roman"/>
                <a:cs typeface="Times New Roman"/>
              </a:rPr>
              <a:t>r</a:t>
            </a:r>
            <a:r>
              <a:rPr sz="1900" spc="-5" dirty="0" smtClean="0">
                <a:latin typeface="Times New Roman"/>
                <a:cs typeface="Times New Roman"/>
              </a:rPr>
              <a:t> </a:t>
            </a:r>
            <a:r>
              <a:rPr sz="1900" spc="5" dirty="0" smtClean="0">
                <a:latin typeface="Times New Roman"/>
                <a:cs typeface="Times New Roman"/>
              </a:rPr>
              <a:t>(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10" dirty="0" smtClean="0">
                <a:latin typeface="Times New Roman"/>
                <a:cs typeface="Times New Roman"/>
              </a:rPr>
              <a:t>r</a:t>
            </a:r>
            <a:r>
              <a:rPr sz="1900" spc="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-10" dirty="0" smtClean="0">
                <a:latin typeface="Times New Roman"/>
                <a:cs typeface="Times New Roman"/>
              </a:rPr>
              <a:t>ts</a:t>
            </a:r>
            <a:r>
              <a:rPr sz="1900" spc="5" dirty="0" smtClean="0">
                <a:latin typeface="Times New Roman"/>
                <a:cs typeface="Times New Roman"/>
              </a:rPr>
              <a:t> </a:t>
            </a:r>
            <a:r>
              <a:rPr sz="1900" spc="-5" dirty="0" smtClean="0">
                <a:latin typeface="Times New Roman"/>
                <a:cs typeface="Times New Roman"/>
              </a:rPr>
              <a:t>tendan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y</a:t>
            </a:r>
            <a:r>
              <a:rPr sz="1900" spc="-45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to</a:t>
            </a:r>
            <a:r>
              <a:rPr sz="1900" spc="-20" dirty="0" smtClean="0">
                <a:latin typeface="Times New Roman"/>
                <a:cs typeface="Times New Roman"/>
              </a:rPr>
              <a:t> 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5" dirty="0" smtClean="0">
                <a:latin typeface="Times New Roman"/>
                <a:cs typeface="Times New Roman"/>
              </a:rPr>
              <a:t>p</a:t>
            </a:r>
            <a:r>
              <a:rPr sz="1900" spc="-10" dirty="0" smtClean="0">
                <a:latin typeface="Times New Roman"/>
                <a:cs typeface="Times New Roman"/>
              </a:rPr>
              <a:t>p</a:t>
            </a:r>
            <a:r>
              <a:rPr sz="1900" spc="-35" dirty="0" smtClean="0">
                <a:latin typeface="Times New Roman"/>
                <a:cs typeface="Times New Roman"/>
              </a:rPr>
              <a:t>o</a:t>
            </a:r>
            <a:r>
              <a:rPr sz="1900" spc="-5" dirty="0" smtClean="0">
                <a:latin typeface="Times New Roman"/>
                <a:cs typeface="Times New Roman"/>
              </a:rPr>
              <a:t>s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0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a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5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h</a:t>
            </a:r>
            <a:r>
              <a:rPr sz="1900" spc="5" dirty="0" smtClean="0">
                <a:latin typeface="Times New Roman"/>
                <a:cs typeface="Times New Roman"/>
              </a:rPr>
              <a:t>a</a:t>
            </a:r>
            <a:r>
              <a:rPr sz="1900" spc="-10" dirty="0" smtClean="0">
                <a:latin typeface="Times New Roman"/>
                <a:cs typeface="Times New Roman"/>
              </a:rPr>
              <a:t>n</a:t>
            </a:r>
            <a:r>
              <a:rPr sz="1900" spc="-35" dirty="0" smtClean="0">
                <a:latin typeface="Times New Roman"/>
                <a:cs typeface="Times New Roman"/>
              </a:rPr>
              <a:t>g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  <a:spcBef>
                <a:spcPts val="370"/>
              </a:spcBef>
            </a:pPr>
            <a:r>
              <a:rPr sz="1900" spc="-10" dirty="0" smtClean="0">
                <a:latin typeface="Times New Roman"/>
                <a:cs typeface="Times New Roman"/>
              </a:rPr>
              <a:t>in </a:t>
            </a:r>
            <a:r>
              <a:rPr sz="1900" spc="-20" dirty="0" smtClean="0">
                <a:latin typeface="Times New Roman"/>
                <a:cs typeface="Times New Roman"/>
              </a:rPr>
              <a:t>t</a:t>
            </a:r>
            <a:r>
              <a:rPr sz="1900" spc="-5" dirty="0" smtClean="0">
                <a:latin typeface="Times New Roman"/>
                <a:cs typeface="Times New Roman"/>
              </a:rPr>
              <a:t>h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15" dirty="0" smtClean="0">
                <a:latin typeface="Times New Roman"/>
                <a:cs typeface="Times New Roman"/>
              </a:rPr>
              <a:t> </a:t>
            </a:r>
            <a:r>
              <a:rPr sz="1900" spc="5" dirty="0" smtClean="0">
                <a:latin typeface="Times New Roman"/>
                <a:cs typeface="Times New Roman"/>
              </a:rPr>
              <a:t>a</a:t>
            </a:r>
            <a:r>
              <a:rPr sz="1900" spc="-10" dirty="0" smtClean="0">
                <a:latin typeface="Times New Roman"/>
                <a:cs typeface="Times New Roman"/>
              </a:rPr>
              <a:t>p</a:t>
            </a:r>
            <a:r>
              <a:rPr sz="1900" spc="-5" dirty="0" smtClean="0">
                <a:latin typeface="Times New Roman"/>
                <a:cs typeface="Times New Roman"/>
              </a:rPr>
              <a:t>p</a:t>
            </a:r>
            <a:r>
              <a:rPr sz="1900" spc="-20" dirty="0" smtClean="0">
                <a:latin typeface="Times New Roman"/>
                <a:cs typeface="Times New Roman"/>
              </a:rPr>
              <a:t>l</a:t>
            </a:r>
            <a:r>
              <a:rPr sz="1900" spc="-10" dirty="0" smtClean="0">
                <a:latin typeface="Times New Roman"/>
                <a:cs typeface="Times New Roman"/>
              </a:rPr>
              <a:t>i</a:t>
            </a:r>
            <a:r>
              <a:rPr sz="1900" spc="5" dirty="0" smtClean="0">
                <a:latin typeface="Times New Roman"/>
                <a:cs typeface="Times New Roman"/>
              </a:rPr>
              <a:t>e</a:t>
            </a:r>
            <a:r>
              <a:rPr sz="1900" spc="-10" dirty="0" smtClean="0">
                <a:latin typeface="Times New Roman"/>
                <a:cs typeface="Times New Roman"/>
              </a:rPr>
              <a:t>d </a:t>
            </a:r>
            <a:r>
              <a:rPr sz="1900" spc="5" dirty="0" smtClean="0">
                <a:latin typeface="Times New Roman"/>
                <a:cs typeface="Times New Roman"/>
              </a:rPr>
              <a:t>f</a:t>
            </a:r>
            <a:r>
              <a:rPr sz="1900" spc="-20" dirty="0" smtClean="0">
                <a:latin typeface="Times New Roman"/>
                <a:cs typeface="Times New Roman"/>
              </a:rPr>
              <a:t>i</a:t>
            </a:r>
            <a:r>
              <a:rPr sz="1900" spc="5" dirty="0" smtClean="0">
                <a:latin typeface="Times New Roman"/>
                <a:cs typeface="Times New Roman"/>
              </a:rPr>
              <a:t>e</a:t>
            </a:r>
            <a:r>
              <a:rPr sz="1900" spc="-10" dirty="0" smtClean="0">
                <a:latin typeface="Times New Roman"/>
                <a:cs typeface="Times New Roman"/>
              </a:rPr>
              <a:t>ld)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0285" y="0"/>
            <a:ext cx="3838314" cy="3180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5347824" cy="681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0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Real and </a:t>
            </a:r>
            <a:r>
              <a:rPr sz="4400" spc="-20" dirty="0" smtClean="0">
                <a:latin typeface="Times New Roman"/>
                <a:cs typeface="Times New Roman"/>
              </a:rPr>
              <a:t>imaginary </a:t>
            </a:r>
            <a:r>
              <a:rPr sz="4400" spc="-25" dirty="0" smtClean="0">
                <a:latin typeface="Times New Roman"/>
                <a:cs typeface="Times New Roman"/>
              </a:rPr>
              <a:t>components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283" y="1909063"/>
            <a:ext cx="7498246" cy="3767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0113" y="5840221"/>
            <a:ext cx="818515" cy="81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 smtClean="0">
                <a:latin typeface="Times New Roman"/>
                <a:cs typeface="Times New Roman"/>
              </a:rPr>
              <a:t>S </a:t>
            </a:r>
            <a:r>
              <a:rPr sz="2400" dirty="0" smtClean="0">
                <a:latin typeface="Times New Roman"/>
                <a:cs typeface="Times New Roman"/>
              </a:rPr>
              <a:t>sin</a:t>
            </a:r>
            <a:r>
              <a:rPr sz="2400" spc="-610" dirty="0" smtClean="0">
                <a:latin typeface="Meiryo"/>
                <a:cs typeface="Meiryo"/>
              </a:rPr>
              <a:t>φ</a:t>
            </a:r>
            <a:endParaRPr sz="2400">
              <a:latin typeface="Meiryo"/>
              <a:cs typeface="Meiryo"/>
            </a:endParaRPr>
          </a:p>
          <a:p>
            <a:pPr>
              <a:lnSpc>
                <a:spcPts val="550"/>
              </a:lnSpc>
              <a:spcBef>
                <a:spcPts val="1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i="1" dirty="0" smtClean="0">
                <a:latin typeface="Times New Roman"/>
                <a:cs typeface="Times New Roman"/>
              </a:rPr>
              <a:t>S </a:t>
            </a:r>
            <a:r>
              <a:rPr sz="2400" dirty="0" smtClean="0">
                <a:latin typeface="Times New Roman"/>
                <a:cs typeface="Times New Roman"/>
              </a:rPr>
              <a:t>co</a:t>
            </a:r>
            <a:r>
              <a:rPr sz="2400" spc="-10" dirty="0" smtClean="0">
                <a:latin typeface="Times New Roman"/>
                <a:cs typeface="Times New Roman"/>
              </a:rPr>
              <a:t>s</a:t>
            </a:r>
            <a:r>
              <a:rPr sz="2400" spc="-610" dirty="0" smtClean="0">
                <a:latin typeface="Meiryo"/>
                <a:cs typeface="Meiryo"/>
              </a:rPr>
              <a:t>φ</a:t>
            </a:r>
            <a:endParaRPr sz="2400"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8913" y="5840221"/>
            <a:ext cx="4508500" cy="815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in-phas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componen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(real)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out-of-phas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componen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(imaginary)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8925" y="2435605"/>
            <a:ext cx="291083" cy="0"/>
          </a:xfrm>
          <a:custGeom>
            <a:avLst/>
            <a:gdLst/>
            <a:ahLst/>
            <a:cxnLst/>
            <a:rect l="l" t="t" r="r" b="b"/>
            <a:pathLst>
              <a:path w="291083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195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4513" y="2435605"/>
            <a:ext cx="291084" cy="0"/>
          </a:xfrm>
          <a:custGeom>
            <a:avLst/>
            <a:gdLst/>
            <a:ahLst/>
            <a:cxnLst/>
            <a:rect l="l" t="t" r="r" b="b"/>
            <a:pathLst>
              <a:path w="29108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195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6703" y="2019553"/>
            <a:ext cx="4806950" cy="913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20"/>
              </a:lnSpc>
            </a:pPr>
            <a:r>
              <a:rPr sz="3100" spc="-75" dirty="0" smtClean="0">
                <a:latin typeface="Meiryo"/>
                <a:cs typeface="Meiryo"/>
              </a:rPr>
              <a:t>Θ</a:t>
            </a:r>
            <a:r>
              <a:rPr sz="3100" spc="-335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=</a:t>
            </a:r>
            <a:r>
              <a:rPr sz="3100" spc="-275" dirty="0" smtClean="0">
                <a:latin typeface="Meiryo"/>
                <a:cs typeface="Meiryo"/>
              </a:rPr>
              <a:t> </a:t>
            </a:r>
            <a:r>
              <a:rPr sz="4875" spc="-487" baseline="33333" dirty="0" smtClean="0">
                <a:latin typeface="Meiryo"/>
                <a:cs typeface="Meiryo"/>
              </a:rPr>
              <a:t>π</a:t>
            </a:r>
            <a:r>
              <a:rPr sz="4875" spc="172" baseline="33333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+</a:t>
            </a:r>
            <a:r>
              <a:rPr sz="3100" spc="-710" dirty="0" smtClean="0">
                <a:latin typeface="Meiryo"/>
                <a:cs typeface="Meiryo"/>
              </a:rPr>
              <a:t> </a:t>
            </a:r>
            <a:r>
              <a:rPr sz="3250" spc="-900" dirty="0" smtClean="0">
                <a:latin typeface="Meiryo"/>
                <a:cs typeface="Meiryo"/>
              </a:rPr>
              <a:t>φ</a:t>
            </a:r>
            <a:r>
              <a:rPr sz="3250" spc="-150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=</a:t>
            </a:r>
            <a:r>
              <a:rPr sz="3100" spc="-265" dirty="0" smtClean="0">
                <a:latin typeface="Meiryo"/>
                <a:cs typeface="Meiryo"/>
              </a:rPr>
              <a:t> </a:t>
            </a:r>
            <a:r>
              <a:rPr sz="4875" spc="-487" baseline="33333" dirty="0" smtClean="0">
                <a:latin typeface="Meiryo"/>
                <a:cs typeface="Meiryo"/>
              </a:rPr>
              <a:t>π</a:t>
            </a:r>
            <a:r>
              <a:rPr sz="4875" spc="157" baseline="33333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+</a:t>
            </a:r>
            <a:r>
              <a:rPr sz="3100" spc="-415" dirty="0" smtClean="0">
                <a:latin typeface="Meiryo"/>
                <a:cs typeface="Meiryo"/>
              </a:rPr>
              <a:t> </a:t>
            </a:r>
            <a:r>
              <a:rPr sz="3100" spc="10" dirty="0" smtClean="0">
                <a:latin typeface="Times New Roman"/>
                <a:cs typeface="Times New Roman"/>
              </a:rPr>
              <a:t>t</a:t>
            </a:r>
            <a:r>
              <a:rPr sz="3100" spc="-15" dirty="0" smtClean="0">
                <a:latin typeface="Times New Roman"/>
                <a:cs typeface="Times New Roman"/>
              </a:rPr>
              <a:t>a</a:t>
            </a:r>
            <a:r>
              <a:rPr sz="3100" spc="220" dirty="0" smtClean="0">
                <a:latin typeface="Times New Roman"/>
                <a:cs typeface="Times New Roman"/>
              </a:rPr>
              <a:t>n</a:t>
            </a:r>
            <a:r>
              <a:rPr sz="2700" spc="-705" baseline="43209" dirty="0" smtClean="0">
                <a:latin typeface="Meiryo"/>
                <a:cs typeface="Meiryo"/>
              </a:rPr>
              <a:t>−</a:t>
            </a:r>
            <a:r>
              <a:rPr sz="2700" spc="-15" baseline="43209" dirty="0" smtClean="0">
                <a:latin typeface="Times New Roman"/>
                <a:cs typeface="Times New Roman"/>
              </a:rPr>
              <a:t>1</a:t>
            </a:r>
            <a:r>
              <a:rPr sz="2700" spc="82" baseline="43209" dirty="0" smtClean="0">
                <a:latin typeface="Times New Roman"/>
                <a:cs typeface="Times New Roman"/>
              </a:rPr>
              <a:t> </a:t>
            </a:r>
            <a:r>
              <a:rPr sz="6075" spc="-1042" baseline="-3429" dirty="0" smtClean="0">
                <a:latin typeface="Meiryo"/>
                <a:cs typeface="Meiryo"/>
              </a:rPr>
              <a:t>(</a:t>
            </a:r>
            <a:r>
              <a:rPr sz="3250" spc="-210" dirty="0" smtClean="0">
                <a:latin typeface="Meiryo"/>
                <a:cs typeface="Meiryo"/>
              </a:rPr>
              <a:t>ω</a:t>
            </a:r>
            <a:r>
              <a:rPr sz="3100" i="1" spc="0" dirty="0" smtClean="0">
                <a:latin typeface="Times New Roman"/>
                <a:cs typeface="Times New Roman"/>
              </a:rPr>
              <a:t>L</a:t>
            </a:r>
            <a:r>
              <a:rPr sz="3100" i="1" spc="-260" dirty="0" smtClean="0">
                <a:latin typeface="Times New Roman"/>
                <a:cs typeface="Times New Roman"/>
              </a:rPr>
              <a:t> </a:t>
            </a:r>
            <a:r>
              <a:rPr sz="3100" spc="0" dirty="0" smtClean="0">
                <a:latin typeface="Times New Roman"/>
                <a:cs typeface="Times New Roman"/>
              </a:rPr>
              <a:t>/</a:t>
            </a:r>
            <a:r>
              <a:rPr sz="3100" spc="-130" dirty="0" smtClean="0">
                <a:latin typeface="Times New Roman"/>
                <a:cs typeface="Times New Roman"/>
              </a:rPr>
              <a:t> </a:t>
            </a:r>
            <a:r>
              <a:rPr sz="3100" i="1" spc="260" dirty="0" smtClean="0">
                <a:latin typeface="Times New Roman"/>
                <a:cs typeface="Times New Roman"/>
              </a:rPr>
              <a:t>R</a:t>
            </a:r>
            <a:r>
              <a:rPr sz="6075" spc="-1147" baseline="-3429" dirty="0" smtClean="0">
                <a:latin typeface="Meiryo"/>
                <a:cs typeface="Meiryo"/>
              </a:rPr>
              <a:t>)</a:t>
            </a:r>
            <a:endParaRPr sz="6075" baseline="-3429">
              <a:latin typeface="Meiryo"/>
              <a:cs typeface="Meiryo"/>
            </a:endParaRPr>
          </a:p>
          <a:p>
            <a:pPr marL="764540">
              <a:lnSpc>
                <a:spcPts val="2680"/>
              </a:lnSpc>
              <a:tabLst>
                <a:tab pos="2040255" algn="l"/>
              </a:tabLst>
            </a:pPr>
            <a:r>
              <a:rPr sz="3100" dirty="0" smtClean="0">
                <a:latin typeface="Times New Roman"/>
                <a:cs typeface="Times New Roman"/>
              </a:rPr>
              <a:t>2	2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1980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Effec</a:t>
            </a:r>
            <a:r>
              <a:rPr sz="4400" spc="-15" dirty="0" smtClean="0">
                <a:latin typeface="Times New Roman"/>
                <a:cs typeface="Times New Roman"/>
              </a:rPr>
              <a:t>t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30" dirty="0" smtClean="0">
                <a:latin typeface="Times New Roman"/>
                <a:cs typeface="Times New Roman"/>
              </a:rPr>
              <a:t>o</a:t>
            </a:r>
            <a:r>
              <a:rPr sz="4400" spc="-15" dirty="0" smtClean="0">
                <a:latin typeface="Times New Roman"/>
                <a:cs typeface="Times New Roman"/>
              </a:rPr>
              <a:t>f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a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conductiv</a:t>
            </a:r>
            <a:r>
              <a:rPr sz="4400" spc="-20" dirty="0" smtClean="0">
                <a:latin typeface="Times New Roman"/>
                <a:cs typeface="Times New Roman"/>
              </a:rPr>
              <a:t>e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30" dirty="0" smtClean="0">
                <a:latin typeface="Times New Roman"/>
                <a:cs typeface="Times New Roman"/>
              </a:rPr>
              <a:t>body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059" y="3818128"/>
            <a:ext cx="6562725" cy="126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  <a:tab pos="55746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Larg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conductivit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(</a:t>
            </a:r>
            <a:r>
              <a:rPr sz="2400" i="1" spc="0" dirty="0" smtClean="0">
                <a:latin typeface="Times New Roman"/>
                <a:cs typeface="Times New Roman"/>
              </a:rPr>
              <a:t>R</a:t>
            </a:r>
            <a:r>
              <a:rPr sz="2400" i="1" spc="-5" dirty="0" smtClean="0">
                <a:latin typeface="Times New Roman"/>
                <a:cs typeface="Times New Roman"/>
              </a:rPr>
              <a:t> </a:t>
            </a:r>
            <a:r>
              <a:rPr sz="2400" spc="-50" dirty="0" smtClean="0">
                <a:latin typeface="Meiryo"/>
                <a:cs typeface="Meiryo"/>
              </a:rPr>
              <a:t>→</a:t>
            </a:r>
            <a:r>
              <a:rPr sz="2400" spc="-215" dirty="0" smtClean="0">
                <a:latin typeface="Meiryo"/>
                <a:cs typeface="Meiryo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500" spc="-675" dirty="0" smtClean="0">
                <a:latin typeface="Meiryo"/>
                <a:cs typeface="Meiryo"/>
              </a:rPr>
              <a:t>φ</a:t>
            </a:r>
            <a:r>
              <a:rPr sz="2500" spc="-250" dirty="0" smtClean="0">
                <a:latin typeface="Meiryo"/>
                <a:cs typeface="Meiryo"/>
              </a:rPr>
              <a:t> </a:t>
            </a:r>
            <a:r>
              <a:rPr sz="2400" spc="-50" dirty="0" smtClean="0">
                <a:latin typeface="Meiryo"/>
                <a:cs typeface="Meiryo"/>
              </a:rPr>
              <a:t>→</a:t>
            </a:r>
            <a:r>
              <a:rPr sz="2400" spc="-220" dirty="0" smtClean="0">
                <a:latin typeface="Meiryo"/>
                <a:cs typeface="Meiryo"/>
              </a:rPr>
              <a:t> </a:t>
            </a:r>
            <a:r>
              <a:rPr sz="2500" spc="-254" dirty="0" smtClean="0">
                <a:latin typeface="Meiryo"/>
                <a:cs typeface="Meiryo"/>
              </a:rPr>
              <a:t>π</a:t>
            </a:r>
            <a:r>
              <a:rPr sz="2400" spc="-254" dirty="0" smtClean="0">
                <a:latin typeface="Times New Roman"/>
                <a:cs typeface="Times New Roman"/>
              </a:rPr>
              <a:t>/2)</a:t>
            </a:r>
            <a:r>
              <a:rPr sz="2400" spc="0" dirty="0" smtClean="0">
                <a:latin typeface="Times New Roman"/>
                <a:cs typeface="Times New Roman"/>
              </a:rPr>
              <a:t>:	</a:t>
            </a:r>
            <a:r>
              <a:rPr sz="2400" spc="-55" dirty="0" smtClean="0">
                <a:latin typeface="Meiryo"/>
                <a:cs typeface="Meiryo"/>
              </a:rPr>
              <a:t>Θ</a:t>
            </a:r>
            <a:r>
              <a:rPr sz="2400" spc="-220" dirty="0" smtClean="0">
                <a:latin typeface="Meiryo"/>
                <a:cs typeface="Meiryo"/>
              </a:rPr>
              <a:t> </a:t>
            </a:r>
            <a:r>
              <a:rPr sz="2400" spc="-50" dirty="0" smtClean="0">
                <a:latin typeface="Meiryo"/>
                <a:cs typeface="Meiryo"/>
              </a:rPr>
              <a:t>→</a:t>
            </a:r>
            <a:r>
              <a:rPr sz="2400" spc="-220" dirty="0" smtClean="0">
                <a:latin typeface="Meiryo"/>
                <a:cs typeface="Meiryo"/>
              </a:rPr>
              <a:t> </a:t>
            </a:r>
            <a:r>
              <a:rPr sz="2500" spc="-250" dirty="0" smtClean="0">
                <a:latin typeface="Meiryo"/>
                <a:cs typeface="Meiryo"/>
              </a:rPr>
              <a:t>π</a:t>
            </a:r>
            <a:endParaRPr sz="2500">
              <a:latin typeface="Meiryo"/>
              <a:cs typeface="Meiryo"/>
            </a:endParaRPr>
          </a:p>
          <a:p>
            <a:pPr>
              <a:lnSpc>
                <a:spcPts val="900"/>
              </a:lnSpc>
              <a:buFont typeface="Times New Roman"/>
              <a:buChar char="•"/>
            </a:pPr>
            <a:endParaRPr sz="9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  <a:tab pos="546735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Lo</a:t>
            </a:r>
            <a:r>
              <a:rPr sz="2400" spc="0" dirty="0" smtClean="0">
                <a:latin typeface="Times New Roman"/>
                <a:cs typeface="Times New Roman"/>
              </a:rPr>
              <a:t>w</a:t>
            </a:r>
            <a:r>
              <a:rPr sz="2400" spc="-5" dirty="0" smtClean="0">
                <a:latin typeface="Times New Roman"/>
                <a:cs typeface="Times New Roman"/>
              </a:rPr>
              <a:t> conductivit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(</a:t>
            </a:r>
            <a:r>
              <a:rPr sz="2400" i="1" spc="0" dirty="0" smtClean="0">
                <a:latin typeface="Times New Roman"/>
                <a:cs typeface="Times New Roman"/>
              </a:rPr>
              <a:t>R</a:t>
            </a:r>
            <a:r>
              <a:rPr sz="2400" i="1" spc="-5" dirty="0" smtClean="0">
                <a:latin typeface="Times New Roman"/>
                <a:cs typeface="Times New Roman"/>
              </a:rPr>
              <a:t> </a:t>
            </a:r>
            <a:r>
              <a:rPr sz="2400" spc="-50" dirty="0" smtClean="0">
                <a:latin typeface="Meiryo"/>
                <a:cs typeface="Meiryo"/>
              </a:rPr>
              <a:t>→</a:t>
            </a:r>
            <a:r>
              <a:rPr sz="2400" spc="-225" dirty="0" smtClean="0">
                <a:latin typeface="Meiryo"/>
                <a:cs typeface="Meiryo"/>
              </a:rPr>
              <a:t> </a:t>
            </a:r>
            <a:r>
              <a:rPr sz="2400" spc="-700" dirty="0" smtClean="0">
                <a:latin typeface="Meiryo"/>
                <a:cs typeface="Meiryo"/>
              </a:rPr>
              <a:t>∞</a:t>
            </a:r>
            <a:r>
              <a:rPr sz="2400" spc="-215" dirty="0" smtClean="0">
                <a:latin typeface="Meiryo"/>
                <a:cs typeface="Meiryo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and </a:t>
            </a:r>
            <a:r>
              <a:rPr sz="2500" spc="-675" dirty="0" smtClean="0">
                <a:latin typeface="Meiryo"/>
                <a:cs typeface="Meiryo"/>
              </a:rPr>
              <a:t>φ</a:t>
            </a:r>
            <a:r>
              <a:rPr sz="2500" spc="-250" dirty="0" smtClean="0">
                <a:latin typeface="Meiryo"/>
                <a:cs typeface="Meiryo"/>
              </a:rPr>
              <a:t> </a:t>
            </a:r>
            <a:r>
              <a:rPr sz="2400" spc="-50" dirty="0" smtClean="0">
                <a:latin typeface="Meiryo"/>
                <a:cs typeface="Meiryo"/>
              </a:rPr>
              <a:t>→</a:t>
            </a:r>
            <a:r>
              <a:rPr sz="2400" spc="-220" dirty="0" smtClean="0">
                <a:latin typeface="Meiryo"/>
                <a:cs typeface="Meiryo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0)</a:t>
            </a:r>
            <a:r>
              <a:rPr sz="2400" spc="0" dirty="0" smtClean="0">
                <a:latin typeface="Times New Roman"/>
                <a:cs typeface="Times New Roman"/>
              </a:rPr>
              <a:t>:	</a:t>
            </a:r>
            <a:r>
              <a:rPr sz="2400" spc="-55" dirty="0" smtClean="0">
                <a:latin typeface="Meiryo"/>
                <a:cs typeface="Meiryo"/>
              </a:rPr>
              <a:t>Θ</a:t>
            </a:r>
            <a:r>
              <a:rPr sz="2400" spc="-220" dirty="0" smtClean="0">
                <a:latin typeface="Meiryo"/>
                <a:cs typeface="Meiryo"/>
              </a:rPr>
              <a:t> </a:t>
            </a:r>
            <a:r>
              <a:rPr sz="2400" spc="-50" dirty="0" smtClean="0">
                <a:latin typeface="Meiryo"/>
                <a:cs typeface="Meiryo"/>
              </a:rPr>
              <a:t>→</a:t>
            </a:r>
            <a:r>
              <a:rPr sz="2400" spc="-220" dirty="0" smtClean="0">
                <a:latin typeface="Meiryo"/>
                <a:cs typeface="Meiryo"/>
              </a:rPr>
              <a:t> </a:t>
            </a:r>
            <a:r>
              <a:rPr sz="2500" spc="-254" dirty="0" smtClean="0">
                <a:latin typeface="Meiryo"/>
                <a:cs typeface="Meiryo"/>
              </a:rPr>
              <a:t>π</a:t>
            </a:r>
            <a:r>
              <a:rPr sz="2400" spc="-254" dirty="0" smtClean="0">
                <a:latin typeface="Times New Roman"/>
                <a:cs typeface="Times New Roman"/>
              </a:rPr>
              <a:t>/2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69323" y="2580385"/>
            <a:ext cx="291084" cy="0"/>
          </a:xfrm>
          <a:custGeom>
            <a:avLst/>
            <a:gdLst/>
            <a:ahLst/>
            <a:cxnLst/>
            <a:rect l="l" t="t" r="r" b="b"/>
            <a:pathLst>
              <a:path w="29108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195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4911" y="2580385"/>
            <a:ext cx="291084" cy="0"/>
          </a:xfrm>
          <a:custGeom>
            <a:avLst/>
            <a:gdLst/>
            <a:ahLst/>
            <a:cxnLst/>
            <a:rect l="l" t="t" r="r" b="b"/>
            <a:pathLst>
              <a:path w="291084">
                <a:moveTo>
                  <a:pt x="0" y="0"/>
                </a:moveTo>
                <a:lnTo>
                  <a:pt x="291084" y="0"/>
                </a:lnTo>
              </a:path>
            </a:pathLst>
          </a:custGeom>
          <a:ln w="195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57101" y="2164334"/>
            <a:ext cx="4806950" cy="913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20"/>
              </a:lnSpc>
            </a:pPr>
            <a:r>
              <a:rPr sz="3100" spc="-75" dirty="0" smtClean="0">
                <a:latin typeface="Meiryo"/>
                <a:cs typeface="Meiryo"/>
              </a:rPr>
              <a:t>Θ</a:t>
            </a:r>
            <a:r>
              <a:rPr sz="3100" spc="-335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=</a:t>
            </a:r>
            <a:r>
              <a:rPr sz="3100" spc="-275" dirty="0" smtClean="0">
                <a:latin typeface="Meiryo"/>
                <a:cs typeface="Meiryo"/>
              </a:rPr>
              <a:t> </a:t>
            </a:r>
            <a:r>
              <a:rPr sz="4875" spc="-487" baseline="33333" dirty="0" smtClean="0">
                <a:latin typeface="Meiryo"/>
                <a:cs typeface="Meiryo"/>
              </a:rPr>
              <a:t>π</a:t>
            </a:r>
            <a:r>
              <a:rPr sz="4875" spc="172" baseline="33333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+</a:t>
            </a:r>
            <a:r>
              <a:rPr sz="3100" spc="-710" dirty="0" smtClean="0">
                <a:latin typeface="Meiryo"/>
                <a:cs typeface="Meiryo"/>
              </a:rPr>
              <a:t> </a:t>
            </a:r>
            <a:r>
              <a:rPr sz="3250" spc="-900" dirty="0" smtClean="0">
                <a:latin typeface="Meiryo"/>
                <a:cs typeface="Meiryo"/>
              </a:rPr>
              <a:t>φ</a:t>
            </a:r>
            <a:r>
              <a:rPr sz="3250" spc="-150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=</a:t>
            </a:r>
            <a:r>
              <a:rPr sz="3100" spc="-265" dirty="0" smtClean="0">
                <a:latin typeface="Meiryo"/>
                <a:cs typeface="Meiryo"/>
              </a:rPr>
              <a:t> </a:t>
            </a:r>
            <a:r>
              <a:rPr sz="4875" spc="-487" baseline="33333" dirty="0" smtClean="0">
                <a:latin typeface="Meiryo"/>
                <a:cs typeface="Meiryo"/>
              </a:rPr>
              <a:t>π</a:t>
            </a:r>
            <a:r>
              <a:rPr sz="4875" spc="157" baseline="33333" dirty="0" smtClean="0">
                <a:latin typeface="Meiryo"/>
                <a:cs typeface="Meiryo"/>
              </a:rPr>
              <a:t> </a:t>
            </a:r>
            <a:r>
              <a:rPr sz="3100" spc="-800" dirty="0" smtClean="0">
                <a:latin typeface="Meiryo"/>
                <a:cs typeface="Meiryo"/>
              </a:rPr>
              <a:t>+</a:t>
            </a:r>
            <a:r>
              <a:rPr sz="3100" spc="-415" dirty="0" smtClean="0">
                <a:latin typeface="Meiryo"/>
                <a:cs typeface="Meiryo"/>
              </a:rPr>
              <a:t> </a:t>
            </a:r>
            <a:r>
              <a:rPr sz="3100" spc="10" dirty="0" smtClean="0">
                <a:latin typeface="Times New Roman"/>
                <a:cs typeface="Times New Roman"/>
              </a:rPr>
              <a:t>t</a:t>
            </a:r>
            <a:r>
              <a:rPr sz="3100" spc="-15" dirty="0" smtClean="0">
                <a:latin typeface="Times New Roman"/>
                <a:cs typeface="Times New Roman"/>
              </a:rPr>
              <a:t>a</a:t>
            </a:r>
            <a:r>
              <a:rPr sz="3100" spc="220" dirty="0" smtClean="0">
                <a:latin typeface="Times New Roman"/>
                <a:cs typeface="Times New Roman"/>
              </a:rPr>
              <a:t>n</a:t>
            </a:r>
            <a:r>
              <a:rPr sz="2700" spc="-705" baseline="43209" dirty="0" smtClean="0">
                <a:latin typeface="Meiryo"/>
                <a:cs typeface="Meiryo"/>
              </a:rPr>
              <a:t>−</a:t>
            </a:r>
            <a:r>
              <a:rPr sz="2700" spc="-15" baseline="43209" dirty="0" smtClean="0">
                <a:latin typeface="Times New Roman"/>
                <a:cs typeface="Times New Roman"/>
              </a:rPr>
              <a:t>1</a:t>
            </a:r>
            <a:r>
              <a:rPr sz="2700" spc="82" baseline="43209" dirty="0" smtClean="0">
                <a:latin typeface="Times New Roman"/>
                <a:cs typeface="Times New Roman"/>
              </a:rPr>
              <a:t> </a:t>
            </a:r>
            <a:r>
              <a:rPr sz="6075" spc="-1042" baseline="-3429" dirty="0" smtClean="0">
                <a:latin typeface="Meiryo"/>
                <a:cs typeface="Meiryo"/>
              </a:rPr>
              <a:t>(</a:t>
            </a:r>
            <a:r>
              <a:rPr sz="3250" spc="-210" dirty="0" smtClean="0">
                <a:latin typeface="Meiryo"/>
                <a:cs typeface="Meiryo"/>
              </a:rPr>
              <a:t>ω</a:t>
            </a:r>
            <a:r>
              <a:rPr sz="3100" i="1" spc="0" dirty="0" smtClean="0">
                <a:latin typeface="Times New Roman"/>
                <a:cs typeface="Times New Roman"/>
              </a:rPr>
              <a:t>L</a:t>
            </a:r>
            <a:r>
              <a:rPr sz="3100" i="1" spc="-260" dirty="0" smtClean="0">
                <a:latin typeface="Times New Roman"/>
                <a:cs typeface="Times New Roman"/>
              </a:rPr>
              <a:t> </a:t>
            </a:r>
            <a:r>
              <a:rPr sz="3100" spc="0" dirty="0" smtClean="0">
                <a:latin typeface="Times New Roman"/>
                <a:cs typeface="Times New Roman"/>
              </a:rPr>
              <a:t>/</a:t>
            </a:r>
            <a:r>
              <a:rPr sz="3100" spc="-130" dirty="0" smtClean="0">
                <a:latin typeface="Times New Roman"/>
                <a:cs typeface="Times New Roman"/>
              </a:rPr>
              <a:t> </a:t>
            </a:r>
            <a:r>
              <a:rPr sz="3100" i="1" spc="260" dirty="0" smtClean="0">
                <a:latin typeface="Times New Roman"/>
                <a:cs typeface="Times New Roman"/>
              </a:rPr>
              <a:t>R</a:t>
            </a:r>
            <a:r>
              <a:rPr sz="6075" spc="-1147" baseline="-3429" dirty="0" smtClean="0">
                <a:latin typeface="Meiryo"/>
                <a:cs typeface="Meiryo"/>
              </a:rPr>
              <a:t>)</a:t>
            </a:r>
            <a:endParaRPr sz="6075" baseline="-3429">
              <a:latin typeface="Meiryo"/>
              <a:cs typeface="Meiryo"/>
            </a:endParaRPr>
          </a:p>
          <a:p>
            <a:pPr marL="764540">
              <a:lnSpc>
                <a:spcPts val="2680"/>
              </a:lnSpc>
              <a:tabLst>
                <a:tab pos="2040255" algn="l"/>
              </a:tabLst>
            </a:pPr>
            <a:r>
              <a:rPr sz="3100" dirty="0" smtClean="0">
                <a:latin typeface="Times New Roman"/>
                <a:cs typeface="Times New Roman"/>
              </a:rPr>
              <a:t>2	2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8432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Tilt-angle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methods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763" y="2053843"/>
            <a:ext cx="5903975" cy="319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09757" y="5342127"/>
            <a:ext cx="7286625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87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receivin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coi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turne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unti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nul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positio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reached (no-signal)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plan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coi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the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lie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directio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of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9757" y="6058611"/>
            <a:ext cx="207200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arrivin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244">
              <a:lnSpc>
                <a:spcPct val="100000"/>
              </a:lnSpc>
            </a:pPr>
            <a:r>
              <a:rPr sz="4000" dirty="0" smtClean="0">
                <a:latin typeface="Times New Roman"/>
                <a:cs typeface="Times New Roman"/>
              </a:rPr>
              <a:t>Depth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of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penetration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and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skin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Times New Roman"/>
                <a:cs typeface="Times New Roman"/>
              </a:rPr>
              <a:t>depth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211" y="2024126"/>
            <a:ext cx="142113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Ski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depth: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0011" y="2042414"/>
            <a:ext cx="5370830" cy="716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820"/>
              </a:lnSpc>
            </a:pPr>
            <a:r>
              <a:rPr sz="2400" dirty="0" smtClean="0">
                <a:latin typeface="Times New Roman"/>
                <a:cs typeface="Times New Roman"/>
              </a:rPr>
              <a:t>depth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500" spc="-315" dirty="0" smtClean="0">
                <a:latin typeface="Meiryo"/>
                <a:cs typeface="Meiryo"/>
              </a:rPr>
              <a:t>δ</a:t>
            </a:r>
            <a:r>
              <a:rPr sz="2500" spc="-250" dirty="0" smtClean="0">
                <a:latin typeface="Meiryo"/>
                <a:cs typeface="Meiryo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whic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amplitud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field reache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1/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it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origina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valu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source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3203" y="3375914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2985" y="3481832"/>
            <a:ext cx="42672" cy="24383"/>
          </a:xfrm>
          <a:custGeom>
            <a:avLst/>
            <a:gdLst/>
            <a:ahLst/>
            <a:cxnLst/>
            <a:rect l="l" t="t" r="r" b="b"/>
            <a:pathLst>
              <a:path w="42672" h="24383">
                <a:moveTo>
                  <a:pt x="0" y="24383"/>
                </a:moveTo>
                <a:lnTo>
                  <a:pt x="42672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5657" y="3489452"/>
            <a:ext cx="61722" cy="331470"/>
          </a:xfrm>
          <a:custGeom>
            <a:avLst/>
            <a:gdLst/>
            <a:ahLst/>
            <a:cxnLst/>
            <a:rect l="l" t="t" r="r" b="b"/>
            <a:pathLst>
              <a:path w="61722" h="331470">
                <a:moveTo>
                  <a:pt x="0" y="0"/>
                </a:moveTo>
                <a:lnTo>
                  <a:pt x="61722" y="331470"/>
                </a:lnTo>
              </a:path>
            </a:pathLst>
          </a:custGeom>
          <a:ln w="278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4999" y="2930144"/>
            <a:ext cx="81534" cy="890777"/>
          </a:xfrm>
          <a:custGeom>
            <a:avLst/>
            <a:gdLst/>
            <a:ahLst/>
            <a:cxnLst/>
            <a:rect l="l" t="t" r="r" b="b"/>
            <a:pathLst>
              <a:path w="81534" h="890777">
                <a:moveTo>
                  <a:pt x="0" y="890777"/>
                </a:moveTo>
                <a:lnTo>
                  <a:pt x="81534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6533" y="2930144"/>
            <a:ext cx="644651" cy="0"/>
          </a:xfrm>
          <a:custGeom>
            <a:avLst/>
            <a:gdLst/>
            <a:ahLst/>
            <a:cxnLst/>
            <a:rect l="l" t="t" r="r" b="b"/>
            <a:pathLst>
              <a:path w="644651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2557" y="3375914"/>
            <a:ext cx="271272" cy="0"/>
          </a:xfrm>
          <a:custGeom>
            <a:avLst/>
            <a:gdLst/>
            <a:ahLst/>
            <a:cxnLst/>
            <a:rect l="l" t="t" r="r" b="b"/>
            <a:pathLst>
              <a:path w="271272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2339" y="3474211"/>
            <a:ext cx="42671" cy="24384"/>
          </a:xfrm>
          <a:custGeom>
            <a:avLst/>
            <a:gdLst/>
            <a:ahLst/>
            <a:cxnLst/>
            <a:rect l="l" t="t" r="r" b="b"/>
            <a:pathLst>
              <a:path w="42671" h="24384">
                <a:moveTo>
                  <a:pt x="0" y="24384"/>
                </a:moveTo>
                <a:lnTo>
                  <a:pt x="42671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5011" y="3481070"/>
            <a:ext cx="62484" cy="326897"/>
          </a:xfrm>
          <a:custGeom>
            <a:avLst/>
            <a:gdLst/>
            <a:ahLst/>
            <a:cxnLst/>
            <a:rect l="l" t="t" r="r" b="b"/>
            <a:pathLst>
              <a:path w="62484" h="326897">
                <a:moveTo>
                  <a:pt x="0" y="0"/>
                </a:moveTo>
                <a:lnTo>
                  <a:pt x="62484" y="326897"/>
                </a:lnTo>
              </a:path>
            </a:pathLst>
          </a:custGeom>
          <a:ln w="2787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4353" y="2930144"/>
            <a:ext cx="82295" cy="877823"/>
          </a:xfrm>
          <a:custGeom>
            <a:avLst/>
            <a:gdLst/>
            <a:ahLst/>
            <a:cxnLst/>
            <a:rect l="l" t="t" r="r" b="b"/>
            <a:pathLst>
              <a:path w="82295" h="877823">
                <a:moveTo>
                  <a:pt x="0" y="877823"/>
                </a:moveTo>
                <a:lnTo>
                  <a:pt x="82295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6649" y="2930144"/>
            <a:ext cx="325374" cy="0"/>
          </a:xfrm>
          <a:custGeom>
            <a:avLst/>
            <a:gdLst/>
            <a:ahLst/>
            <a:cxnLst/>
            <a:rect l="l" t="t" r="r" b="b"/>
            <a:pathLst>
              <a:path w="325374">
                <a:moveTo>
                  <a:pt x="0" y="0"/>
                </a:moveTo>
                <a:lnTo>
                  <a:pt x="325374" y="0"/>
                </a:lnTo>
              </a:path>
            </a:pathLst>
          </a:custGeom>
          <a:ln w="139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95957" y="3390900"/>
            <a:ext cx="118745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i="1" spc="5" dirty="0" smtClean="0">
                <a:latin typeface="Times New Roman"/>
                <a:cs typeface="Times New Roman"/>
              </a:rPr>
              <a:t>f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1162" y="2899429"/>
            <a:ext cx="1836420" cy="427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39570" algn="l"/>
              </a:tabLst>
            </a:pPr>
            <a:r>
              <a:rPr sz="2600" spc="135" dirty="0" smtClean="0">
                <a:latin typeface="Times New Roman"/>
                <a:cs typeface="Times New Roman"/>
              </a:rPr>
              <a:t>2</a:t>
            </a:r>
            <a:r>
              <a:rPr sz="2750" spc="-235" dirty="0" smtClean="0">
                <a:latin typeface="Meiryo"/>
                <a:cs typeface="Meiryo"/>
              </a:rPr>
              <a:t>ρ	ρ</a:t>
            </a:r>
            <a:endParaRPr sz="2750"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47813" y="3372024"/>
            <a:ext cx="553720" cy="483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114" dirty="0" smtClean="0">
                <a:latin typeface="Meiryo"/>
                <a:cs typeface="Meiryo"/>
              </a:rPr>
              <a:t>μ</a:t>
            </a:r>
            <a:r>
              <a:rPr sz="2250" spc="-30" baseline="-24074" dirty="0" smtClean="0">
                <a:latin typeface="Times New Roman"/>
                <a:cs typeface="Times New Roman"/>
              </a:rPr>
              <a:t>0</a:t>
            </a:r>
            <a:r>
              <a:rPr sz="2750" spc="-370" dirty="0" smtClean="0">
                <a:latin typeface="Meiryo"/>
                <a:cs typeface="Meiryo"/>
              </a:rPr>
              <a:t>ω</a:t>
            </a:r>
            <a:endParaRPr sz="2750"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1844" y="3110464"/>
            <a:ext cx="502284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50" spc="-345" dirty="0" smtClean="0">
                <a:latin typeface="Meiryo"/>
                <a:cs typeface="Meiryo"/>
              </a:rPr>
              <a:t>δ</a:t>
            </a:r>
            <a:r>
              <a:rPr sz="2750" spc="70" dirty="0" smtClean="0">
                <a:latin typeface="Meiryo"/>
                <a:cs typeface="Meiryo"/>
              </a:rPr>
              <a:t> </a:t>
            </a:r>
            <a:r>
              <a:rPr sz="2600" spc="-650" dirty="0" smtClean="0">
                <a:latin typeface="Meiryo"/>
                <a:cs typeface="Meiryo"/>
              </a:rPr>
              <a:t>=</a:t>
            </a:r>
            <a:endParaRPr sz="2600">
              <a:latin typeface="Meiryo"/>
              <a:cs typeface="Meiry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27633" y="3129534"/>
            <a:ext cx="779145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650" dirty="0" smtClean="0">
                <a:latin typeface="Meiryo"/>
                <a:cs typeface="Meiryo"/>
              </a:rPr>
              <a:t>≈</a:t>
            </a:r>
            <a:r>
              <a:rPr sz="2600" spc="-350" dirty="0" smtClean="0">
                <a:latin typeface="Meiryo"/>
                <a:cs typeface="Meiryo"/>
              </a:rPr>
              <a:t> </a:t>
            </a:r>
            <a:r>
              <a:rPr sz="2600" spc="10" dirty="0" smtClean="0">
                <a:latin typeface="Times New Roman"/>
                <a:cs typeface="Times New Roman"/>
              </a:rPr>
              <a:t>503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3705" y="4105147"/>
            <a:ext cx="7661909" cy="1106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755265" algn="l"/>
              </a:tabLst>
            </a:pP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Dept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o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penetration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	</a:t>
            </a:r>
            <a:r>
              <a:rPr sz="2400" spc="-5" dirty="0" smtClean="0">
                <a:latin typeface="Times New Roman"/>
                <a:cs typeface="Times New Roman"/>
              </a:rPr>
              <a:t>maximu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dept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z</a:t>
            </a:r>
            <a:r>
              <a:rPr sz="2400" i="1" spc="0" baseline="-20833" dirty="0" smtClean="0">
                <a:latin typeface="Times New Roman"/>
                <a:cs typeface="Times New Roman"/>
              </a:rPr>
              <a:t>e </a:t>
            </a:r>
            <a:r>
              <a:rPr sz="2400" i="1" spc="-300" baseline="-20833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whic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conductor</a:t>
            </a:r>
            <a:endParaRPr sz="2400">
              <a:latin typeface="Times New Roman"/>
              <a:cs typeface="Times New Roman"/>
            </a:endParaRPr>
          </a:p>
          <a:p>
            <a:pPr marL="2755900" marR="414655">
              <a:lnSpc>
                <a:spcPts val="2870"/>
              </a:lnSpc>
              <a:spcBef>
                <a:spcPts val="95"/>
              </a:spcBef>
            </a:pPr>
            <a:r>
              <a:rPr sz="2400" spc="-5" dirty="0" smtClean="0">
                <a:latin typeface="Times New Roman"/>
                <a:cs typeface="Times New Roman"/>
              </a:rPr>
              <a:t>ma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stil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produc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recognizabl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EM anomal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(empirica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relation)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71887" y="6383528"/>
            <a:ext cx="49530" cy="28194"/>
          </a:xfrm>
          <a:custGeom>
            <a:avLst/>
            <a:gdLst/>
            <a:ahLst/>
            <a:cxnLst/>
            <a:rect l="l" t="t" r="r" b="b"/>
            <a:pathLst>
              <a:path w="49530" h="28194">
                <a:moveTo>
                  <a:pt x="0" y="28194"/>
                </a:moveTo>
                <a:lnTo>
                  <a:pt x="49530" y="0"/>
                </a:lnTo>
              </a:path>
            </a:pathLst>
          </a:custGeom>
          <a:ln w="16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417" y="6391909"/>
            <a:ext cx="71627" cy="163830"/>
          </a:xfrm>
          <a:custGeom>
            <a:avLst/>
            <a:gdLst/>
            <a:ahLst/>
            <a:cxnLst/>
            <a:rect l="l" t="t" r="r" b="b"/>
            <a:pathLst>
              <a:path w="71627" h="163830">
                <a:moveTo>
                  <a:pt x="0" y="0"/>
                </a:moveTo>
                <a:lnTo>
                  <a:pt x="71627" y="163830"/>
                </a:lnTo>
              </a:path>
            </a:pathLst>
          </a:custGeom>
          <a:ln w="320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0665" y="6081014"/>
            <a:ext cx="94487" cy="474726"/>
          </a:xfrm>
          <a:custGeom>
            <a:avLst/>
            <a:gdLst/>
            <a:ahLst/>
            <a:cxnLst/>
            <a:rect l="l" t="t" r="r" b="b"/>
            <a:pathLst>
              <a:path w="94487" h="474726">
                <a:moveTo>
                  <a:pt x="0" y="474726"/>
                </a:moveTo>
                <a:lnTo>
                  <a:pt x="94487" y="0"/>
                </a:lnTo>
              </a:path>
            </a:pathLst>
          </a:custGeom>
          <a:ln w="16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5153" y="6081014"/>
            <a:ext cx="659129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16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2263" y="6024626"/>
            <a:ext cx="954024" cy="0"/>
          </a:xfrm>
          <a:custGeom>
            <a:avLst/>
            <a:gdLst/>
            <a:ahLst/>
            <a:cxnLst/>
            <a:rect l="l" t="t" r="r" b="b"/>
            <a:pathLst>
              <a:path w="954024">
                <a:moveTo>
                  <a:pt x="0" y="0"/>
                </a:moveTo>
                <a:lnTo>
                  <a:pt x="954024" y="0"/>
                </a:lnTo>
              </a:path>
            </a:pathLst>
          </a:custGeom>
          <a:ln w="16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76351" y="6042658"/>
            <a:ext cx="584835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4184" algn="l"/>
              </a:tabLst>
            </a:pPr>
            <a:r>
              <a:rPr sz="3200" spc="-204" dirty="0" smtClean="0">
                <a:latin typeface="Meiryo"/>
                <a:cs typeface="Meiryo"/>
              </a:rPr>
              <a:t>σ	</a:t>
            </a:r>
            <a:r>
              <a:rPr sz="3000" i="1" spc="5" dirty="0" smtClean="0">
                <a:latin typeface="Times New Roman"/>
                <a:cs typeface="Times New Roman"/>
              </a:rPr>
              <a:t>f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23244" y="5740450"/>
            <a:ext cx="625475" cy="534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0685" algn="l"/>
              </a:tabLst>
            </a:pPr>
            <a:r>
              <a:rPr sz="3000" i="1" spc="70" dirty="0" smtClean="0">
                <a:latin typeface="Times New Roman"/>
                <a:cs typeface="Times New Roman"/>
              </a:rPr>
              <a:t>z</a:t>
            </a:r>
            <a:r>
              <a:rPr sz="2625" i="1" spc="7" baseline="-23809" dirty="0" smtClean="0">
                <a:latin typeface="Times New Roman"/>
                <a:cs typeface="Times New Roman"/>
              </a:rPr>
              <a:t>e	</a:t>
            </a:r>
            <a:r>
              <a:rPr sz="3000" spc="-750" dirty="0" smtClean="0">
                <a:latin typeface="Meiryo"/>
                <a:cs typeface="Meiryo"/>
              </a:rPr>
              <a:t>≈</a:t>
            </a:r>
            <a:endParaRPr sz="3000">
              <a:latin typeface="Meiryo"/>
              <a:cs typeface="Meiry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1769" y="5497321"/>
            <a:ext cx="60452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spc="15" dirty="0" smtClean="0">
                <a:latin typeface="Times New Roman"/>
                <a:cs typeface="Times New Roman"/>
              </a:rPr>
              <a:t>100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839" y="3238500"/>
            <a:ext cx="620141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latin typeface="Times New Roman"/>
                <a:cs typeface="Times New Roman"/>
              </a:rPr>
              <a:t>2. Survey strategies </a:t>
            </a:r>
            <a:r>
              <a:rPr sz="3200" spc="-20" dirty="0" smtClean="0">
                <a:latin typeface="Times New Roman"/>
                <a:cs typeface="Times New Roman"/>
              </a:rPr>
              <a:t>and </a:t>
            </a:r>
            <a:r>
              <a:rPr sz="3200" spc="-15" dirty="0" smtClean="0">
                <a:latin typeface="Times New Roman"/>
                <a:cs typeface="Times New Roman"/>
              </a:rPr>
              <a:t>interpretation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18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553" y="820673"/>
            <a:ext cx="6717665" cy="680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27070" algn="l"/>
                <a:tab pos="3832225" algn="l"/>
                <a:tab pos="4810125" algn="l"/>
              </a:tabLst>
            </a:pPr>
            <a:r>
              <a:rPr sz="4400" spc="-20" dirty="0" smtClean="0">
                <a:latin typeface="Times New Roman"/>
                <a:cs typeface="Times New Roman"/>
              </a:rPr>
              <a:t>Classification	of	</a:t>
            </a:r>
            <a:r>
              <a:rPr sz="4400" spc="-35" dirty="0" smtClean="0">
                <a:latin typeface="Times New Roman"/>
                <a:cs typeface="Times New Roman"/>
              </a:rPr>
              <a:t>EM	</a:t>
            </a:r>
            <a:r>
              <a:rPr sz="4400" spc="-25" dirty="0" smtClean="0">
                <a:latin typeface="Times New Roman"/>
                <a:cs typeface="Times New Roman"/>
              </a:rPr>
              <a:t>methods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19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1981453"/>
            <a:ext cx="6790690" cy="439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latin typeface="Times New Roman"/>
                <a:cs typeface="Times New Roman"/>
              </a:rPr>
              <a:t>Unifor</a:t>
            </a:r>
            <a:r>
              <a:rPr sz="2400" b="1" spc="0" dirty="0" smtClean="0">
                <a:latin typeface="Times New Roman"/>
                <a:cs typeface="Times New Roman"/>
              </a:rPr>
              <a:t>m</a:t>
            </a:r>
            <a:r>
              <a:rPr sz="2400" b="1" spc="-5" dirty="0" smtClean="0">
                <a:latin typeface="Times New Roman"/>
                <a:cs typeface="Times New Roman"/>
              </a:rPr>
              <a:t> fiel</a:t>
            </a:r>
            <a:r>
              <a:rPr sz="2400" b="1" spc="0" dirty="0" smtClean="0">
                <a:latin typeface="Times New Roman"/>
                <a:cs typeface="Times New Roman"/>
              </a:rPr>
              <a:t>d</a:t>
            </a:r>
            <a:r>
              <a:rPr sz="2400" b="1" spc="-5" dirty="0" smtClean="0">
                <a:latin typeface="Times New Roman"/>
                <a:cs typeface="Times New Roman"/>
              </a:rPr>
              <a:t> methods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8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agnetotelluri</a:t>
            </a:r>
            <a:r>
              <a:rPr sz="2400" spc="0" dirty="0" smtClean="0">
                <a:latin typeface="Times New Roman"/>
                <a:cs typeface="Times New Roman"/>
              </a:rPr>
              <a:t>c </a:t>
            </a:r>
            <a:r>
              <a:rPr sz="2400" spc="-5" dirty="0" smtClean="0">
                <a:latin typeface="Times New Roman"/>
                <a:cs typeface="Times New Roman"/>
              </a:rPr>
              <a:t>(MT)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8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udio-magnetotelluri</a:t>
            </a:r>
            <a:r>
              <a:rPr sz="2400" spc="0" dirty="0" smtClean="0">
                <a:latin typeface="Times New Roman"/>
                <a:cs typeface="Times New Roman"/>
              </a:rPr>
              <a:t>c </a:t>
            </a:r>
            <a:r>
              <a:rPr sz="2400" spc="-10" dirty="0" smtClean="0">
                <a:latin typeface="Times New Roman"/>
                <a:cs typeface="Times New Roman"/>
              </a:rPr>
              <a:t>(</a:t>
            </a:r>
            <a:r>
              <a:rPr sz="2400" spc="-5" dirty="0" smtClean="0">
                <a:latin typeface="Times New Roman"/>
                <a:cs typeface="Times New Roman"/>
              </a:rPr>
              <a:t>AMT)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8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Very-Lo</a:t>
            </a:r>
            <a:r>
              <a:rPr sz="2400" spc="0" dirty="0" smtClean="0">
                <a:latin typeface="Times New Roman"/>
                <a:cs typeface="Times New Roman"/>
              </a:rPr>
              <a:t>w</a:t>
            </a:r>
            <a:r>
              <a:rPr sz="2400" spc="-5" dirty="0" smtClean="0">
                <a:latin typeface="Times New Roman"/>
                <a:cs typeface="Times New Roman"/>
              </a:rPr>
              <a:t> Frequenc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(VLF-tilt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VLF-R)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8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ontrolle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sourc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audio-magnetotelluri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(CSAMT)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44"/>
              </a:spcBef>
              <a:buFont typeface="Times New Roman"/>
              <a:buChar char="•"/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400" b="1" spc="-5" dirty="0" smtClean="0">
                <a:latin typeface="Times New Roman"/>
                <a:cs typeface="Times New Roman"/>
              </a:rPr>
              <a:t>Dipola</a:t>
            </a:r>
            <a:r>
              <a:rPr sz="2400" b="1" spc="0" dirty="0" smtClean="0">
                <a:latin typeface="Times New Roman"/>
                <a:cs typeface="Times New Roman"/>
              </a:rPr>
              <a:t>r</a:t>
            </a:r>
            <a:r>
              <a:rPr sz="2400" b="1" spc="-5" dirty="0" smtClean="0">
                <a:latin typeface="Times New Roman"/>
                <a:cs typeface="Times New Roman"/>
              </a:rPr>
              <a:t> fiel</a:t>
            </a:r>
            <a:r>
              <a:rPr sz="2400" b="1" spc="0" dirty="0" smtClean="0">
                <a:latin typeface="Times New Roman"/>
                <a:cs typeface="Times New Roman"/>
              </a:rPr>
              <a:t>d</a:t>
            </a:r>
            <a:r>
              <a:rPr sz="2400" b="1" spc="-5" dirty="0" smtClean="0">
                <a:latin typeface="Times New Roman"/>
                <a:cs typeface="Times New Roman"/>
              </a:rPr>
              <a:t> methods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80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Twin-coi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slingra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systems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5" dirty="0" smtClean="0">
                <a:latin typeface="Times New Roman"/>
                <a:cs typeface="Times New Roman"/>
              </a:rPr>
              <a:t> dipol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sourc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used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43"/>
              </a:spcBef>
              <a:buFont typeface="Times New Roman"/>
              <a:buChar char="•"/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400" b="1" spc="-5" dirty="0" smtClean="0">
                <a:latin typeface="Times New Roman"/>
                <a:cs typeface="Times New Roman"/>
              </a:rPr>
              <a:t>Time-domai</a:t>
            </a:r>
            <a:r>
              <a:rPr sz="2400" b="1" spc="0" dirty="0" smtClean="0">
                <a:latin typeface="Times New Roman"/>
                <a:cs typeface="Times New Roman"/>
              </a:rPr>
              <a:t>n</a:t>
            </a:r>
            <a:r>
              <a:rPr sz="2400" b="1" spc="-5" dirty="0" smtClean="0">
                <a:latin typeface="Times New Roman"/>
                <a:cs typeface="Times New Roman"/>
              </a:rPr>
              <a:t> EM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28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Transien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(TEM)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2219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Introduction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6587490" cy="3882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Electrica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surveying…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esistivit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Induce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polarizatio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metho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(IP)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Self-potentia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(SP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method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  <a:buFont typeface="Times New Roman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Highe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frequenc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method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-5" dirty="0" smtClean="0">
                <a:latin typeface="Times New Roman"/>
                <a:cs typeface="Times New Roman"/>
              </a:rPr>
              <a:t>(electromagneti</a:t>
            </a:r>
            <a:r>
              <a:rPr sz="2400" spc="0" dirty="0" smtClean="0">
                <a:latin typeface="Times New Roman"/>
                <a:cs typeface="Times New Roman"/>
              </a:rPr>
              <a:t>c </a:t>
            </a:r>
            <a:r>
              <a:rPr sz="2400" spc="-5" dirty="0" smtClean="0">
                <a:latin typeface="Times New Roman"/>
                <a:cs typeface="Times New Roman"/>
              </a:rPr>
              <a:t>surveys):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</a:pPr>
            <a:endParaRPr sz="550"/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solidFill>
                  <a:srgbClr val="008000"/>
                </a:solidFill>
                <a:latin typeface="Times New Roman"/>
                <a:cs typeface="Times New Roman"/>
              </a:rPr>
              <a:t>Electromagneti</a:t>
            </a:r>
            <a:r>
              <a:rPr sz="2400" spc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</a:t>
            </a:r>
            <a:r>
              <a:rPr sz="2400" spc="-5" dirty="0" smtClean="0">
                <a:solidFill>
                  <a:srgbClr val="008000"/>
                </a:solidFill>
                <a:latin typeface="Times New Roman"/>
                <a:cs typeface="Times New Roman"/>
              </a:rPr>
              <a:t> inductio</a:t>
            </a:r>
            <a:r>
              <a:rPr sz="2400" spc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 m</a:t>
            </a:r>
            <a:r>
              <a:rPr sz="2400" spc="-5" dirty="0" smtClean="0">
                <a:solidFill>
                  <a:srgbClr val="008000"/>
                </a:solidFill>
                <a:latin typeface="Times New Roman"/>
                <a:cs typeface="Times New Roman"/>
              </a:rPr>
              <a:t>ethods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penetratin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rada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(GPR)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9433" y="1838197"/>
            <a:ext cx="3893704" cy="1455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4396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Magnetotelluric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(MT)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20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448550" cy="3941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30353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sourc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natura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origi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(magneto-telluric fields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resultin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fro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flow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charge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particle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the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ionosphere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correlate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wit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diurna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variation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the geomagneti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fiel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cause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sola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emissions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Times New Roman"/>
              <a:buChar char="•"/>
            </a:pPr>
            <a:endParaRPr sz="1000"/>
          </a:p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onl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electrica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techniqu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capabl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penetratin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the depth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interes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industr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(mappin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sal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domes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anticlines)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8"/>
              </a:spcBef>
              <a:buFont typeface="Times New Roman"/>
              <a:buChar char="•"/>
            </a:pPr>
            <a:endParaRPr sz="9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Frequencie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rang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fro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1</a:t>
            </a:r>
            <a:r>
              <a:rPr sz="2400" spc="5" dirty="0" smtClean="0">
                <a:latin typeface="Times New Roman"/>
                <a:cs typeface="Times New Roman"/>
              </a:rPr>
              <a:t>0</a:t>
            </a:r>
            <a:r>
              <a:rPr sz="2400" spc="0" baseline="24305" dirty="0" smtClean="0">
                <a:latin typeface="Times New Roman"/>
                <a:cs typeface="Times New Roman"/>
              </a:rPr>
              <a:t>-5 </a:t>
            </a:r>
            <a:r>
              <a:rPr sz="2400" spc="-5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z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2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5" dirty="0" smtClean="0">
                <a:latin typeface="Times New Roman"/>
                <a:cs typeface="Times New Roman"/>
              </a:rPr>
              <a:t> kHz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0701" y="542798"/>
            <a:ext cx="5043677" cy="586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6953" y="1838197"/>
            <a:ext cx="4568952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878" y="6308850"/>
            <a:ext cx="321246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measure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ellips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are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(</a:t>
            </a:r>
            <a:r>
              <a:rPr sz="2400" i="1" spc="-1430" dirty="0" smtClean="0">
                <a:latin typeface="Times New Roman"/>
                <a:cs typeface="Times New Roman"/>
              </a:rPr>
              <a:t>A</a:t>
            </a:r>
            <a:r>
              <a:rPr sz="2100" spc="-15" baseline="47619" dirty="0" smtClean="0">
                <a:latin typeface="Times New Roman"/>
                <a:cs typeface="Times New Roman"/>
              </a:rPr>
              <a:t>22 </a:t>
            </a:r>
            <a:r>
              <a:rPr sz="2100" spc="172" baseline="476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89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Telluric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4557" y="6308850"/>
            <a:ext cx="301688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uni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bas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circl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are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(</a:t>
            </a:r>
            <a:r>
              <a:rPr sz="2400" i="1" spc="0" dirty="0" smtClean="0">
                <a:latin typeface="Times New Roman"/>
                <a:cs typeface="Times New Roman"/>
              </a:rPr>
              <a:t>A</a:t>
            </a:r>
            <a:r>
              <a:rPr sz="2400" i="1" spc="19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2715" y="648665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 smtClean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3017" y="648665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 smtClean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558" y="1909825"/>
            <a:ext cx="2382468" cy="30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063" y="0"/>
            <a:ext cx="5891022" cy="6086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6881" y="6308850"/>
            <a:ext cx="354457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Map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 </a:t>
            </a:r>
            <a:r>
              <a:rPr sz="2400" i="1" spc="0" dirty="0" smtClean="0">
                <a:latin typeface="Times New Roman"/>
                <a:cs typeface="Times New Roman"/>
              </a:rPr>
              <a:t>A</a:t>
            </a:r>
            <a:r>
              <a:rPr sz="2400" i="1" spc="20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Times New Roman"/>
                <a:cs typeface="Times New Roman"/>
              </a:rPr>
              <a:t>/</a:t>
            </a:r>
            <a:r>
              <a:rPr sz="2400" i="1" spc="0" dirty="0" smtClean="0">
                <a:latin typeface="Times New Roman"/>
                <a:cs typeface="Times New Roman"/>
              </a:rPr>
              <a:t>A	</a:t>
            </a:r>
            <a:r>
              <a:rPr sz="2400" spc="-5" dirty="0" smtClean="0">
                <a:latin typeface="Times New Roman"/>
                <a:cs typeface="Times New Roman"/>
              </a:rPr>
              <a:t>fo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sal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dome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7501" y="6486650"/>
            <a:ext cx="499109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sz="1600" i="1" dirty="0" smtClean="0">
                <a:latin typeface="Times New Roman"/>
                <a:cs typeface="Times New Roman"/>
              </a:rPr>
              <a:t>2	1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16710">
              <a:lnSpc>
                <a:spcPct val="100000"/>
              </a:lnSpc>
            </a:pPr>
            <a:r>
              <a:rPr sz="4400" spc="-35" dirty="0" smtClean="0">
                <a:latin typeface="Times New Roman"/>
                <a:cs typeface="Times New Roman"/>
              </a:rPr>
              <a:t>MT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4731" y="5551423"/>
            <a:ext cx="640841" cy="0"/>
          </a:xfrm>
          <a:custGeom>
            <a:avLst/>
            <a:gdLst/>
            <a:ahLst/>
            <a:cxnLst/>
            <a:rect l="l" t="t" r="r" b="b"/>
            <a:pathLst>
              <a:path w="640841">
                <a:moveTo>
                  <a:pt x="0" y="0"/>
                </a:moveTo>
                <a:lnTo>
                  <a:pt x="640841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4915" y="5335778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0349" y="5335778"/>
            <a:ext cx="0" cy="431292"/>
          </a:xfrm>
          <a:custGeom>
            <a:avLst/>
            <a:gdLst/>
            <a:ahLst/>
            <a:cxnLst/>
            <a:rect l="l" t="t" r="r" b="b"/>
            <a:pathLst>
              <a:path h="431292">
                <a:moveTo>
                  <a:pt x="0" y="0"/>
                </a:moveTo>
                <a:lnTo>
                  <a:pt x="0" y="431292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1181" y="5551423"/>
            <a:ext cx="640841" cy="0"/>
          </a:xfrm>
          <a:custGeom>
            <a:avLst/>
            <a:gdLst/>
            <a:ahLst/>
            <a:cxnLst/>
            <a:rect l="l" t="t" r="r" b="b"/>
            <a:pathLst>
              <a:path w="640841">
                <a:moveTo>
                  <a:pt x="0" y="0"/>
                </a:moveTo>
                <a:lnTo>
                  <a:pt x="640841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5548" y="5551423"/>
            <a:ext cx="1020330" cy="0"/>
          </a:xfrm>
          <a:custGeom>
            <a:avLst/>
            <a:gdLst/>
            <a:ahLst/>
            <a:cxnLst/>
            <a:rect l="l" t="t" r="r" b="b"/>
            <a:pathLst>
              <a:path w="1020330">
                <a:moveTo>
                  <a:pt x="0" y="0"/>
                </a:moveTo>
                <a:lnTo>
                  <a:pt x="1020330" y="0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1365" y="5011165"/>
            <a:ext cx="0" cy="1080516"/>
          </a:xfrm>
          <a:custGeom>
            <a:avLst/>
            <a:gdLst/>
            <a:ahLst/>
            <a:cxnLst/>
            <a:rect l="l" t="t" r="r" b="b"/>
            <a:pathLst>
              <a:path h="1080516">
                <a:moveTo>
                  <a:pt x="0" y="0"/>
                </a:moveTo>
                <a:lnTo>
                  <a:pt x="0" y="1080516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2455" y="5011165"/>
            <a:ext cx="0" cy="1080516"/>
          </a:xfrm>
          <a:custGeom>
            <a:avLst/>
            <a:gdLst/>
            <a:ahLst/>
            <a:cxnLst/>
            <a:rect l="l" t="t" r="r" b="b"/>
            <a:pathLst>
              <a:path h="1080516">
                <a:moveTo>
                  <a:pt x="0" y="0"/>
                </a:moveTo>
                <a:lnTo>
                  <a:pt x="0" y="1080516"/>
                </a:lnTo>
              </a:path>
            </a:pathLst>
          </a:custGeom>
          <a:ln w="16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29279" y="4881117"/>
            <a:ext cx="139065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15" dirty="0" smtClean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7922" y="5545582"/>
            <a:ext cx="1781810" cy="5213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04545" algn="l"/>
              </a:tabLst>
            </a:pPr>
            <a:r>
              <a:rPr sz="2950" spc="-375" dirty="0" smtClean="0">
                <a:latin typeface="Meiryo"/>
                <a:cs typeface="Meiryo"/>
              </a:rPr>
              <a:t>ω</a:t>
            </a:r>
            <a:r>
              <a:rPr sz="2950" spc="-135" dirty="0" smtClean="0">
                <a:latin typeface="Meiryo"/>
                <a:cs typeface="Meiryo"/>
              </a:rPr>
              <a:t>μ</a:t>
            </a:r>
            <a:r>
              <a:rPr sz="2625" spc="22" baseline="-22222" dirty="0" smtClean="0">
                <a:latin typeface="Times New Roman"/>
                <a:cs typeface="Times New Roman"/>
              </a:rPr>
              <a:t>0	</a:t>
            </a:r>
            <a:r>
              <a:rPr sz="2800" i="1" spc="15" dirty="0" smtClean="0">
                <a:latin typeface="Times New Roman"/>
                <a:cs typeface="Times New Roman"/>
              </a:rPr>
              <a:t>H</a:t>
            </a:r>
            <a:r>
              <a:rPr sz="2800" i="1" spc="-265" dirty="0" smtClean="0">
                <a:latin typeface="Times New Roman"/>
                <a:cs typeface="Times New Roman"/>
              </a:rPr>
              <a:t> </a:t>
            </a:r>
            <a:r>
              <a:rPr sz="2625" i="1" spc="22" baseline="-22222" dirty="0" smtClean="0">
                <a:latin typeface="Times New Roman"/>
                <a:cs typeface="Times New Roman"/>
              </a:rPr>
              <a:t>y</a:t>
            </a:r>
            <a:r>
              <a:rPr sz="2625" i="1" spc="-44" baseline="-22222" dirty="0" smtClean="0">
                <a:latin typeface="Times New Roman"/>
                <a:cs typeface="Times New Roman"/>
              </a:rPr>
              <a:t> </a:t>
            </a:r>
            <a:r>
              <a:rPr sz="2800" spc="-145" dirty="0" smtClean="0">
                <a:latin typeface="Times New Roman"/>
                <a:cs typeface="Times New Roman"/>
              </a:rPr>
              <a:t>(</a:t>
            </a:r>
            <a:r>
              <a:rPr sz="2950" spc="-420" dirty="0" smtClean="0">
                <a:latin typeface="Meiryo"/>
                <a:cs typeface="Meiryo"/>
              </a:rPr>
              <a:t>ω</a:t>
            </a:r>
            <a:r>
              <a:rPr sz="2950" spc="-740" dirty="0" smtClean="0">
                <a:latin typeface="Meiryo"/>
                <a:cs typeface="Meiryo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6319" y="5265966"/>
            <a:ext cx="126301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i="1" dirty="0" smtClean="0">
                <a:latin typeface="Times New Roman"/>
                <a:cs typeface="Times New Roman"/>
              </a:rPr>
              <a:t>Z</a:t>
            </a:r>
            <a:r>
              <a:rPr sz="2800" i="1" spc="-375" dirty="0" smtClean="0">
                <a:latin typeface="Times New Roman"/>
                <a:cs typeface="Times New Roman"/>
              </a:rPr>
              <a:t> </a:t>
            </a:r>
            <a:r>
              <a:rPr sz="2800" spc="-145" dirty="0" smtClean="0">
                <a:latin typeface="Times New Roman"/>
                <a:cs typeface="Times New Roman"/>
              </a:rPr>
              <a:t>(</a:t>
            </a:r>
            <a:r>
              <a:rPr sz="2950" spc="-420" dirty="0" smtClean="0">
                <a:latin typeface="Meiryo"/>
                <a:cs typeface="Meiryo"/>
              </a:rPr>
              <a:t>ω</a:t>
            </a:r>
            <a:r>
              <a:rPr sz="2950" spc="-735" dirty="0" smtClean="0">
                <a:latin typeface="Meiryo"/>
                <a:cs typeface="Meiryo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r>
              <a:rPr sz="2800" spc="-130" dirty="0" smtClean="0">
                <a:latin typeface="Times New Roman"/>
                <a:cs typeface="Times New Roman"/>
              </a:rPr>
              <a:t> </a:t>
            </a:r>
            <a:r>
              <a:rPr sz="2625" spc="22" baseline="52380" dirty="0" smtClean="0">
                <a:latin typeface="Times New Roman"/>
                <a:cs typeface="Times New Roman"/>
              </a:rPr>
              <a:t>2 </a:t>
            </a:r>
            <a:r>
              <a:rPr sz="2625" spc="67" baseline="52380" dirty="0" smtClean="0">
                <a:latin typeface="Times New Roman"/>
                <a:cs typeface="Times New Roman"/>
              </a:rPr>
              <a:t> </a:t>
            </a:r>
            <a:r>
              <a:rPr sz="2800" spc="-725" dirty="0" smtClean="0">
                <a:latin typeface="Meiryo"/>
                <a:cs typeface="Meiryo"/>
              </a:rPr>
              <a:t>=</a:t>
            </a:r>
            <a:endParaRPr sz="2800">
              <a:latin typeface="Meiryo"/>
              <a:cs typeface="Meiry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91496" y="5545582"/>
            <a:ext cx="610235" cy="5213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spc="-375" dirty="0" smtClean="0">
                <a:latin typeface="Meiryo"/>
                <a:cs typeface="Meiryo"/>
              </a:rPr>
              <a:t>ω</a:t>
            </a:r>
            <a:r>
              <a:rPr sz="2950" spc="-135" dirty="0" smtClean="0">
                <a:latin typeface="Meiryo"/>
                <a:cs typeface="Meiryo"/>
              </a:rPr>
              <a:t>μ</a:t>
            </a:r>
            <a:r>
              <a:rPr sz="2625" spc="22" baseline="-22222" dirty="0" smtClean="0">
                <a:latin typeface="Times New Roman"/>
                <a:cs typeface="Times New Roman"/>
              </a:rPr>
              <a:t>0</a:t>
            </a:r>
            <a:endParaRPr sz="2625" baseline="-2222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9330" y="5040563"/>
            <a:ext cx="1510030" cy="516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14045" algn="l"/>
              </a:tabLst>
            </a:pPr>
            <a:r>
              <a:rPr sz="2800" dirty="0" smtClean="0">
                <a:latin typeface="Times New Roman"/>
                <a:cs typeface="Times New Roman"/>
              </a:rPr>
              <a:t>1	</a:t>
            </a:r>
            <a:r>
              <a:rPr sz="2800" i="1" spc="135" dirty="0" smtClean="0">
                <a:latin typeface="Times New Roman"/>
                <a:cs typeface="Times New Roman"/>
              </a:rPr>
              <a:t>E</a:t>
            </a:r>
            <a:r>
              <a:rPr sz="2625" i="1" spc="22" baseline="-20634" dirty="0" smtClean="0">
                <a:latin typeface="Times New Roman"/>
                <a:cs typeface="Times New Roman"/>
              </a:rPr>
              <a:t>x</a:t>
            </a:r>
            <a:r>
              <a:rPr sz="2625" i="1" spc="-82" baseline="-20634" dirty="0" smtClean="0">
                <a:latin typeface="Times New Roman"/>
                <a:cs typeface="Times New Roman"/>
              </a:rPr>
              <a:t> </a:t>
            </a:r>
            <a:r>
              <a:rPr sz="2800" spc="-150" dirty="0" smtClean="0">
                <a:latin typeface="Times New Roman"/>
                <a:cs typeface="Times New Roman"/>
              </a:rPr>
              <a:t>(</a:t>
            </a:r>
            <a:r>
              <a:rPr sz="2950" spc="-420" dirty="0" smtClean="0">
                <a:latin typeface="Meiryo"/>
                <a:cs typeface="Meiryo"/>
              </a:rPr>
              <a:t>ω</a:t>
            </a:r>
            <a:r>
              <a:rPr sz="2950" spc="-735" dirty="0" smtClean="0">
                <a:latin typeface="Meiryo"/>
                <a:cs typeface="Meiryo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2905" y="5059613"/>
            <a:ext cx="203835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4680" y="5265966"/>
            <a:ext cx="117792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950" spc="-254" dirty="0" smtClean="0">
                <a:latin typeface="Meiryo"/>
                <a:cs typeface="Meiryo"/>
              </a:rPr>
              <a:t>ρ</a:t>
            </a:r>
            <a:r>
              <a:rPr sz="2950" spc="455" dirty="0" smtClean="0">
                <a:latin typeface="Meiryo"/>
                <a:cs typeface="Meiryo"/>
              </a:rPr>
              <a:t> </a:t>
            </a:r>
            <a:r>
              <a:rPr sz="2800" spc="-150" dirty="0" smtClean="0">
                <a:latin typeface="Times New Roman"/>
                <a:cs typeface="Times New Roman"/>
              </a:rPr>
              <a:t>(</a:t>
            </a:r>
            <a:r>
              <a:rPr sz="2950" spc="-420" dirty="0" smtClean="0">
                <a:latin typeface="Meiryo"/>
                <a:cs typeface="Meiryo"/>
              </a:rPr>
              <a:t>ω</a:t>
            </a:r>
            <a:r>
              <a:rPr sz="2950" spc="-735" dirty="0" smtClean="0">
                <a:latin typeface="Meiryo"/>
                <a:cs typeface="Meiryo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)</a:t>
            </a:r>
            <a:r>
              <a:rPr sz="2800" spc="-85" dirty="0" smtClean="0">
                <a:latin typeface="Times New Roman"/>
                <a:cs typeface="Times New Roman"/>
              </a:rPr>
              <a:t> </a:t>
            </a:r>
            <a:r>
              <a:rPr sz="2800" spc="-725" dirty="0" smtClean="0">
                <a:latin typeface="Meiryo"/>
                <a:cs typeface="Meiryo"/>
              </a:rPr>
              <a:t>=</a:t>
            </a:r>
            <a:endParaRPr sz="2800">
              <a:latin typeface="Meiryo"/>
              <a:cs typeface="Meiry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2564" y="5507520"/>
            <a:ext cx="139065" cy="27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i="1" spc="15" dirty="0" smtClean="0">
                <a:latin typeface="Times New Roman"/>
                <a:cs typeface="Times New Roman"/>
              </a:rPr>
              <a:t>a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3337" y="2559049"/>
            <a:ext cx="7619999" cy="178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130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Audio-magnetotelluric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30" dirty="0" smtClean="0">
                <a:latin typeface="Times New Roman"/>
                <a:cs typeface="Times New Roman"/>
              </a:rPr>
              <a:t>(AMT)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7615555" cy="3225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U</a:t>
            </a:r>
            <a:r>
              <a:rPr sz="2400" spc="-5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equatoria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thunderstorms as sources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2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5" dirty="0" smtClean="0">
                <a:latin typeface="Times New Roman"/>
                <a:cs typeface="Times New Roman"/>
              </a:rPr>
              <a:t> kHz).</a:t>
            </a:r>
            <a:endParaRPr sz="2400">
              <a:latin typeface="Times New Roman"/>
              <a:cs typeface="Times New Roman"/>
            </a:endParaRPr>
          </a:p>
          <a:p>
            <a:pPr marL="355600" marR="373380">
              <a:lnSpc>
                <a:spcPts val="2870"/>
              </a:lnSpc>
              <a:spcBef>
                <a:spcPts val="95"/>
              </a:spcBef>
            </a:pPr>
            <a:r>
              <a:rPr sz="2400" spc="-5" dirty="0" smtClean="0">
                <a:latin typeface="Times New Roman"/>
                <a:cs typeface="Times New Roman"/>
              </a:rPr>
              <a:t>Thes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calle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sferics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Sferic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-5" dirty="0" smtClean="0">
                <a:latin typeface="Times New Roman"/>
                <a:cs typeface="Times New Roman"/>
              </a:rPr>
              <a:t>propagated aroun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Eart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betwee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ionosphere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</a:pPr>
            <a:endParaRPr sz="1000"/>
          </a:p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ver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broa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frequenc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spectru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ca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filtere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select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dept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investigatio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u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r>
              <a:rPr sz="2400" spc="-5" dirty="0" smtClean="0">
                <a:latin typeface="Times New Roman"/>
                <a:cs typeface="Times New Roman"/>
              </a:rPr>
              <a:t> k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(AM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soundings)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7"/>
              </a:spcBef>
              <a:buFont typeface="Times New Roman"/>
              <a:buChar char="•"/>
            </a:pPr>
            <a:endParaRPr sz="9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etho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sensitiv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nois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urba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areas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75740">
              <a:lnSpc>
                <a:spcPct val="100000"/>
              </a:lnSpc>
            </a:pPr>
            <a:r>
              <a:rPr sz="4400" spc="-30" dirty="0" smtClean="0">
                <a:latin typeface="Times New Roman"/>
                <a:cs typeface="Times New Roman"/>
              </a:rPr>
              <a:t>AMT-MT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sounding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9398" y="4291838"/>
            <a:ext cx="524255" cy="0"/>
          </a:xfrm>
          <a:custGeom>
            <a:avLst/>
            <a:gdLst/>
            <a:ahLst/>
            <a:cxnLst/>
            <a:rect l="l" t="t" r="r" b="b"/>
            <a:pathLst>
              <a:path w="524255">
                <a:moveTo>
                  <a:pt x="0" y="0"/>
                </a:moveTo>
                <a:lnTo>
                  <a:pt x="524255" y="0"/>
                </a:lnTo>
              </a:path>
            </a:pathLst>
          </a:custGeom>
          <a:ln w="162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0448" y="4291838"/>
            <a:ext cx="389381" cy="0"/>
          </a:xfrm>
          <a:custGeom>
            <a:avLst/>
            <a:gdLst/>
            <a:ahLst/>
            <a:cxnLst/>
            <a:rect l="l" t="t" r="r" b="b"/>
            <a:pathLst>
              <a:path w="389381">
                <a:moveTo>
                  <a:pt x="0" y="0"/>
                </a:moveTo>
                <a:lnTo>
                  <a:pt x="389381" y="0"/>
                </a:lnTo>
              </a:path>
            </a:pathLst>
          </a:custGeom>
          <a:ln w="162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84293" y="3677666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6463" y="3755135"/>
            <a:ext cx="1375410" cy="499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spc="10" dirty="0" smtClean="0">
                <a:latin typeface="Times New Roman"/>
                <a:cs typeface="Times New Roman"/>
              </a:rPr>
              <a:t>0.2</a:t>
            </a:r>
            <a:r>
              <a:rPr sz="3050" spc="-220" dirty="0" smtClean="0">
                <a:latin typeface="Times New Roman"/>
                <a:cs typeface="Times New Roman"/>
              </a:rPr>
              <a:t> </a:t>
            </a:r>
            <a:r>
              <a:rPr sz="4575" spc="-2842" baseline="-4553" dirty="0" smtClean="0">
                <a:latin typeface="Meiryo"/>
                <a:cs typeface="Meiryo"/>
              </a:rPr>
              <a:t>⎛</a:t>
            </a:r>
            <a:r>
              <a:rPr sz="4575" spc="-52" baseline="-4553" dirty="0" smtClean="0">
                <a:latin typeface="Meiryo"/>
                <a:cs typeface="Meiryo"/>
              </a:rPr>
              <a:t> </a:t>
            </a:r>
            <a:r>
              <a:rPr sz="3050" i="1" spc="15" dirty="0" smtClean="0">
                <a:latin typeface="Times New Roman"/>
                <a:cs typeface="Times New Roman"/>
              </a:rPr>
              <a:t>E</a:t>
            </a:r>
            <a:r>
              <a:rPr sz="3050" i="1" spc="204" dirty="0" smtClean="0">
                <a:latin typeface="Times New Roman"/>
                <a:cs typeface="Times New Roman"/>
              </a:rPr>
              <a:t> </a:t>
            </a:r>
            <a:r>
              <a:rPr sz="4575" spc="-2842" baseline="-4553" dirty="0" smtClean="0">
                <a:latin typeface="Meiryo"/>
                <a:cs typeface="Meiryo"/>
              </a:rPr>
              <a:t>⎞</a:t>
            </a:r>
            <a:endParaRPr sz="4575" baseline="-4553"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821" y="4034814"/>
            <a:ext cx="81597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52145" algn="l"/>
              </a:tabLst>
            </a:pPr>
            <a:r>
              <a:rPr sz="3050" spc="-1895" dirty="0" smtClean="0">
                <a:latin typeface="Meiryo"/>
                <a:cs typeface="Meiryo"/>
              </a:rPr>
              <a:t>⎜	⎟</a:t>
            </a:r>
            <a:endParaRPr sz="3050"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821" y="4354839"/>
            <a:ext cx="815975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spc="-1895" dirty="0" smtClean="0">
                <a:latin typeface="Meiryo"/>
                <a:cs typeface="Meiryo"/>
              </a:rPr>
              <a:t>⎝</a:t>
            </a:r>
            <a:r>
              <a:rPr sz="3050" spc="-325" dirty="0" smtClean="0">
                <a:latin typeface="Meiryo"/>
                <a:cs typeface="Meiryo"/>
              </a:rPr>
              <a:t> </a:t>
            </a:r>
            <a:r>
              <a:rPr sz="4575" i="1" spc="30" baseline="6375" dirty="0" smtClean="0">
                <a:latin typeface="Times New Roman"/>
                <a:cs typeface="Times New Roman"/>
              </a:rPr>
              <a:t>H</a:t>
            </a:r>
            <a:r>
              <a:rPr sz="4575" i="1" spc="225" baseline="6375" dirty="0" smtClean="0">
                <a:latin typeface="Times New Roman"/>
                <a:cs typeface="Times New Roman"/>
              </a:rPr>
              <a:t> </a:t>
            </a:r>
            <a:r>
              <a:rPr sz="3050" spc="-1895" dirty="0" smtClean="0">
                <a:latin typeface="Meiryo"/>
                <a:cs typeface="Meiryo"/>
              </a:rPr>
              <a:t>⎠</a:t>
            </a:r>
            <a:endParaRPr sz="3050"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8115" y="3976623"/>
            <a:ext cx="726440" cy="499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98475" algn="l"/>
              </a:tabLst>
            </a:pPr>
            <a:r>
              <a:rPr sz="3250" spc="-300" dirty="0" smtClean="0">
                <a:latin typeface="Meiryo"/>
                <a:cs typeface="Meiryo"/>
              </a:rPr>
              <a:t>ρ	</a:t>
            </a:r>
            <a:r>
              <a:rPr sz="3050" spc="-785" dirty="0" smtClean="0">
                <a:latin typeface="Meiryo"/>
                <a:cs typeface="Meiryo"/>
              </a:rPr>
              <a:t>=</a:t>
            </a:r>
            <a:endParaRPr sz="305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0173" y="4308226"/>
            <a:ext cx="134620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i="1" spc="5" dirty="0" smtClean="0">
                <a:latin typeface="Times New Roman"/>
                <a:cs typeface="Times New Roman"/>
              </a:rPr>
              <a:t>f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3573" y="4259071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 smtClean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3337" y="2053844"/>
            <a:ext cx="3730751" cy="335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26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233" y="0"/>
            <a:ext cx="5494019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27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1" y="6281928"/>
            <a:ext cx="8281034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381635" algn="r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301" y="109219"/>
            <a:ext cx="8280654" cy="672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4775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Very-Low Frequency </a:t>
            </a:r>
            <a:r>
              <a:rPr sz="4400" spc="-20" dirty="0" smtClean="0">
                <a:latin typeface="Times New Roman"/>
                <a:cs typeface="Times New Roman"/>
              </a:rPr>
              <a:t>(VLF-tilt)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4125"/>
            <a:ext cx="7539355" cy="438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9055" indent="-342900">
              <a:lnSpc>
                <a:spcPts val="258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U</a:t>
            </a:r>
            <a:r>
              <a:rPr sz="2400" spc="0" dirty="0" smtClean="0">
                <a:latin typeface="Times New Roman"/>
                <a:cs typeface="Times New Roman"/>
              </a:rPr>
              <a:t>se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submarin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communicatio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waves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as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sources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(10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to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30 </a:t>
            </a:r>
            <a:r>
              <a:rPr sz="2400" spc="-5" dirty="0" smtClean="0">
                <a:latin typeface="Times New Roman"/>
                <a:cs typeface="Times New Roman"/>
              </a:rPr>
              <a:t>kHz)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transmitter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ver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powerfu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(&gt;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r>
              <a:rPr sz="2400" spc="-5" dirty="0" smtClean="0">
                <a:latin typeface="Times New Roman"/>
                <a:cs typeface="Times New Roman"/>
              </a:rPr>
              <a:t> MW).The primar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fiel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plana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horizontal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"/>
              </a:spcBef>
              <a:buFont typeface="Times New Roman"/>
              <a:buChar char="•"/>
            </a:pPr>
            <a:endParaRPr sz="7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5600" marR="544830" indent="-342900">
              <a:lnSpc>
                <a:spcPct val="899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dept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investigatio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mainl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depend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the conductivit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rock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-10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transmitte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chose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(from 10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100m)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1"/>
              </a:spcBef>
              <a:buFont typeface="Times New Roman"/>
              <a:buChar char="•"/>
            </a:pPr>
            <a:endParaRPr sz="75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5600" marR="12700" indent="-342900">
              <a:lnSpc>
                <a:spcPts val="258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isadvantages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5" dirty="0" smtClean="0">
                <a:latin typeface="Times New Roman"/>
                <a:cs typeface="Times New Roman"/>
              </a:rPr>
              <a:t> transmissio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frequentl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broken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difficul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to fin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transmitte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appropriat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direction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9"/>
              </a:spcBef>
              <a:buFont typeface="Times New Roman"/>
              <a:buChar char="•"/>
            </a:pPr>
            <a:endParaRPr sz="14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Advantages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5" dirty="0" smtClean="0">
                <a:latin typeface="Times New Roman"/>
                <a:cs typeface="Times New Roman"/>
              </a:rPr>
              <a:t> light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fas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eas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use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1463" y="0"/>
            <a:ext cx="5149595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363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VFL-tilt</a:t>
            </a:r>
            <a:r>
              <a:rPr sz="4400" spc="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1061" y="2414269"/>
            <a:ext cx="4053077" cy="257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31" y="2487422"/>
            <a:ext cx="4319777" cy="2168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363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VFL-tilt</a:t>
            </a:r>
            <a:r>
              <a:rPr sz="4400" spc="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0611" y="2053844"/>
            <a:ext cx="6553199" cy="3918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600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Very-Low Frequency (VLF-R)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483475" cy="1970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ive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apparen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resistivit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phas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shif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by measurin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H </a:t>
            </a:r>
            <a:r>
              <a:rPr sz="2400" spc="0" dirty="0" smtClean="0">
                <a:latin typeface="Times New Roman"/>
                <a:cs typeface="Times New Roman"/>
              </a:rPr>
              <a:t>and </a:t>
            </a:r>
            <a:r>
              <a:rPr sz="2400" i="1" spc="0" dirty="0" smtClean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Times New Roman"/>
              <a:buChar char="•"/>
            </a:pPr>
            <a:endParaRPr sz="1000"/>
          </a:p>
          <a:p>
            <a:pPr marL="355600" marR="8128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V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riou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loca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radi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wave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ca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use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chos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dept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of investigatio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(frequenc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ca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chosen)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28725">
              <a:lnSpc>
                <a:spcPct val="100000"/>
              </a:lnSpc>
            </a:pPr>
            <a:r>
              <a:rPr sz="4400" spc="-30" dirty="0" smtClean="0">
                <a:latin typeface="Times New Roman"/>
                <a:cs typeface="Times New Roman"/>
              </a:rPr>
              <a:t>VLF-R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84657" y="5664961"/>
            <a:ext cx="586740" cy="0"/>
          </a:xfrm>
          <a:custGeom>
            <a:avLst/>
            <a:gdLst/>
            <a:ahLst/>
            <a:cxnLst/>
            <a:rect l="l" t="t" r="r" b="b"/>
            <a:pathLst>
              <a:path w="586740">
                <a:moveTo>
                  <a:pt x="0" y="0"/>
                </a:moveTo>
                <a:lnTo>
                  <a:pt x="586740" y="0"/>
                </a:lnTo>
              </a:path>
            </a:pathLst>
          </a:custGeom>
          <a:ln w="18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8671" y="5664961"/>
            <a:ext cx="436625" cy="0"/>
          </a:xfrm>
          <a:custGeom>
            <a:avLst/>
            <a:gdLst/>
            <a:ahLst/>
            <a:cxnLst/>
            <a:rect l="l" t="t" r="r" b="b"/>
            <a:pathLst>
              <a:path w="436625">
                <a:moveTo>
                  <a:pt x="0" y="0"/>
                </a:moveTo>
                <a:lnTo>
                  <a:pt x="436625" y="0"/>
                </a:lnTo>
              </a:path>
            </a:pathLst>
          </a:custGeom>
          <a:ln w="18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24907" y="4979670"/>
            <a:ext cx="15367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4931" y="5060696"/>
            <a:ext cx="1535430" cy="561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dirty="0" smtClean="0">
                <a:latin typeface="Times New Roman"/>
                <a:cs typeface="Times New Roman"/>
              </a:rPr>
              <a:t>0.2</a:t>
            </a:r>
            <a:r>
              <a:rPr sz="3450" spc="-260" dirty="0" smtClean="0">
                <a:latin typeface="Times New Roman"/>
                <a:cs typeface="Times New Roman"/>
              </a:rPr>
              <a:t> </a:t>
            </a:r>
            <a:r>
              <a:rPr sz="5175" spc="-3209" baseline="-4025" dirty="0" smtClean="0">
                <a:latin typeface="Meiryo"/>
                <a:cs typeface="Meiryo"/>
              </a:rPr>
              <a:t>⎛</a:t>
            </a:r>
            <a:r>
              <a:rPr sz="5175" spc="-82" baseline="-4025" dirty="0" smtClean="0">
                <a:latin typeface="Meiryo"/>
                <a:cs typeface="Meiryo"/>
              </a:rPr>
              <a:t> </a:t>
            </a:r>
            <a:r>
              <a:rPr sz="3450" i="1" spc="0" dirty="0" smtClean="0">
                <a:latin typeface="Times New Roman"/>
                <a:cs typeface="Times New Roman"/>
              </a:rPr>
              <a:t>E</a:t>
            </a:r>
            <a:r>
              <a:rPr sz="3450" i="1" spc="225" dirty="0" smtClean="0">
                <a:latin typeface="Times New Roman"/>
                <a:cs typeface="Times New Roman"/>
              </a:rPr>
              <a:t> </a:t>
            </a:r>
            <a:r>
              <a:rPr sz="5175" spc="-3209" baseline="-4025" dirty="0" smtClean="0">
                <a:latin typeface="Meiryo"/>
                <a:cs typeface="Meiryo"/>
              </a:rPr>
              <a:t>⎞</a:t>
            </a:r>
            <a:endParaRPr sz="5175" baseline="-4025"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0196" y="5373109"/>
            <a:ext cx="909955" cy="529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28980" algn="l"/>
              </a:tabLst>
            </a:pPr>
            <a:r>
              <a:rPr sz="3450" spc="-2140" dirty="0" smtClean="0">
                <a:latin typeface="Meiryo"/>
                <a:cs typeface="Meiryo"/>
              </a:rPr>
              <a:t>⎜	⎟</a:t>
            </a:r>
            <a:endParaRPr sz="3450"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0196" y="5731092"/>
            <a:ext cx="909955" cy="529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spc="-2140" dirty="0" smtClean="0">
                <a:latin typeface="Meiryo"/>
                <a:cs typeface="Meiryo"/>
              </a:rPr>
              <a:t>⎝</a:t>
            </a:r>
            <a:r>
              <a:rPr sz="3450" spc="-380" dirty="0" smtClean="0">
                <a:latin typeface="Meiryo"/>
                <a:cs typeface="Meiryo"/>
              </a:rPr>
              <a:t> </a:t>
            </a:r>
            <a:r>
              <a:rPr sz="5175" i="1" spc="0" baseline="6441" dirty="0" smtClean="0">
                <a:latin typeface="Times New Roman"/>
                <a:cs typeface="Times New Roman"/>
              </a:rPr>
              <a:t>H</a:t>
            </a:r>
            <a:r>
              <a:rPr sz="5175" i="1" spc="247" baseline="6441" dirty="0" smtClean="0">
                <a:latin typeface="Times New Roman"/>
                <a:cs typeface="Times New Roman"/>
              </a:rPr>
              <a:t> </a:t>
            </a:r>
            <a:r>
              <a:rPr sz="3450" spc="-2140" dirty="0" smtClean="0">
                <a:latin typeface="Meiryo"/>
                <a:cs typeface="Meiryo"/>
              </a:rPr>
              <a:t>⎠</a:t>
            </a:r>
            <a:endParaRPr sz="3450"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8887" y="5311140"/>
            <a:ext cx="80962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6260" algn="l"/>
              </a:tabLst>
            </a:pPr>
            <a:r>
              <a:rPr sz="3650" spc="-335" dirty="0" smtClean="0">
                <a:latin typeface="Meiryo"/>
                <a:cs typeface="Meiryo"/>
              </a:rPr>
              <a:t>ρ	</a:t>
            </a:r>
            <a:r>
              <a:rPr sz="3450" spc="-890" dirty="0" smtClean="0">
                <a:latin typeface="Meiryo"/>
                <a:cs typeface="Meiryo"/>
              </a:rPr>
              <a:t>=</a:t>
            </a:r>
            <a:endParaRPr sz="345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0432" y="5678512"/>
            <a:ext cx="14732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50" i="1" dirty="0" smtClean="0">
                <a:latin typeface="Times New Roman"/>
                <a:cs typeface="Times New Roman"/>
              </a:rPr>
              <a:t>f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2539" y="5630417"/>
            <a:ext cx="15367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7786" y="2133092"/>
            <a:ext cx="8083295" cy="2577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305">
              <a:lnSpc>
                <a:spcPct val="100000"/>
              </a:lnSpc>
            </a:pPr>
            <a:r>
              <a:rPr sz="4000" spc="-5" dirty="0" smtClean="0">
                <a:latin typeface="Times New Roman"/>
                <a:cs typeface="Times New Roman"/>
              </a:rPr>
              <a:t>Controlle</a:t>
            </a:r>
            <a:r>
              <a:rPr sz="4000" spc="0" dirty="0" smtClean="0">
                <a:latin typeface="Times New Roman"/>
                <a:cs typeface="Times New Roman"/>
              </a:rPr>
              <a:t>d</a:t>
            </a:r>
            <a:r>
              <a:rPr sz="4000" spc="-5" dirty="0" smtClean="0">
                <a:latin typeface="Times New Roman"/>
                <a:cs typeface="Times New Roman"/>
              </a:rPr>
              <a:t> sourc</a:t>
            </a:r>
            <a:r>
              <a:rPr sz="4000" spc="0" dirty="0" smtClean="0">
                <a:latin typeface="Times New Roman"/>
                <a:cs typeface="Times New Roman"/>
              </a:rPr>
              <a:t>e</a:t>
            </a:r>
            <a:r>
              <a:rPr sz="4000" spc="-5" dirty="0" smtClean="0">
                <a:latin typeface="Times New Roman"/>
                <a:cs typeface="Times New Roman"/>
              </a:rPr>
              <a:t> AM</a:t>
            </a:r>
            <a:r>
              <a:rPr sz="4000" spc="0" dirty="0" smtClean="0">
                <a:latin typeface="Times New Roman"/>
                <a:cs typeface="Times New Roman"/>
              </a:rPr>
              <a:t>T</a:t>
            </a:r>
            <a:r>
              <a:rPr sz="4000" spc="-5" dirty="0" smtClean="0">
                <a:latin typeface="Times New Roman"/>
                <a:cs typeface="Times New Roman"/>
              </a:rPr>
              <a:t> (CSAMT)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072630" cy="1605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Simila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M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bu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usin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remot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(</a:t>
            </a:r>
            <a:r>
              <a:rPr sz="2400" spc="0" dirty="0" smtClean="0">
                <a:latin typeface="Times New Roman"/>
                <a:cs typeface="Times New Roman"/>
              </a:rPr>
              <a:t>2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8</a:t>
            </a:r>
            <a:r>
              <a:rPr sz="2400" spc="-5" dirty="0" smtClean="0">
                <a:latin typeface="Times New Roman"/>
                <a:cs typeface="Times New Roman"/>
              </a:rPr>
              <a:t> km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dipol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a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sourc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2400" spc="-5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1</a:t>
            </a:r>
            <a:r>
              <a:rPr sz="2400" spc="-5" dirty="0" smtClean="0">
                <a:latin typeface="Times New Roman"/>
                <a:cs typeface="Times New Roman"/>
              </a:rPr>
              <a:t> H</a:t>
            </a:r>
            <a:r>
              <a:rPr sz="2400" spc="0" dirty="0" smtClean="0">
                <a:latin typeface="Times New Roman"/>
                <a:cs typeface="Times New Roman"/>
              </a:rPr>
              <a:t>z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1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5" dirty="0" smtClean="0">
                <a:latin typeface="Times New Roman"/>
                <a:cs typeface="Times New Roman"/>
              </a:rPr>
              <a:t> kHz)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7"/>
              </a:spcBef>
              <a:buFont typeface="Times New Roman"/>
              <a:buChar char="•"/>
            </a:pPr>
            <a:endParaRPr sz="9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sourc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frequenc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locatio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known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3150">
              <a:lnSpc>
                <a:spcPct val="100000"/>
              </a:lnSpc>
            </a:pPr>
            <a:r>
              <a:rPr sz="4400" spc="-35" dirty="0" smtClean="0">
                <a:latin typeface="Times New Roman"/>
                <a:cs typeface="Times New Roman"/>
              </a:rPr>
              <a:t>CSAMT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7355" y="2126996"/>
            <a:ext cx="7632953" cy="4217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35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26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Dipole-source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methods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7530465" cy="3954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easurement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toll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calle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twin-coi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slingra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systems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24"/>
              </a:spcBef>
              <a:buFont typeface="Times New Roman"/>
              <a:buChar char="•"/>
            </a:pPr>
            <a:endParaRPr sz="1100"/>
          </a:p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x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R</a:t>
            </a:r>
            <a:r>
              <a:rPr sz="2400" spc="0" dirty="0" smtClean="0">
                <a:latin typeface="Times New Roman"/>
                <a:cs typeface="Times New Roman"/>
              </a:rPr>
              <a:t>x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coil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(abou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1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diameter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linke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cable whic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carrie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referenc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signa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orde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compensat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the effec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primar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thi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means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system subsequentl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respond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onl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secondar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fields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Times New Roman"/>
              <a:buChar char="•"/>
            </a:pPr>
            <a:endParaRPr sz="1000"/>
          </a:p>
          <a:p>
            <a:pPr marL="355600" marR="200025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A </a:t>
            </a:r>
            <a:r>
              <a:rPr sz="2400" spc="-5" dirty="0" smtClean="0">
                <a:latin typeface="Times New Roman"/>
                <a:cs typeface="Times New Roman"/>
              </a:rPr>
              <a:t>decompose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spil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secondar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fiel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int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rea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and imaginar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component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(displa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resul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a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percentage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primar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field)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409" y="2198623"/>
            <a:ext cx="6374129" cy="205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37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38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2911" y="0"/>
            <a:ext cx="2539745" cy="3104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1061" y="182372"/>
            <a:ext cx="3960875" cy="3128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6257" y="3926839"/>
            <a:ext cx="3024377" cy="205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6005" y="3174238"/>
            <a:ext cx="299339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latin typeface="Times New Roman"/>
                <a:cs typeface="Times New Roman"/>
              </a:rPr>
              <a:t>EM31 (Geonics), 9.8 kHz,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=3.66 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8922" y="3461514"/>
            <a:ext cx="143827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latin typeface="Times New Roman"/>
                <a:cs typeface="Times New Roman"/>
              </a:rPr>
              <a:t>EM34 (Geonics),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7730" y="3461514"/>
            <a:ext cx="1614805" cy="843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latin typeface="Times New Roman"/>
                <a:cs typeface="Times New Roman"/>
              </a:rPr>
              <a:t>6.4 kHz for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=10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dirty="0" smtClean="0">
                <a:latin typeface="Times New Roman"/>
                <a:cs typeface="Times New Roman"/>
              </a:rPr>
              <a:t>1.6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kHz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for </a:t>
            </a:r>
            <a:r>
              <a:rPr sz="1600" i="1" spc="0" dirty="0" smtClean="0">
                <a:latin typeface="Times New Roman"/>
                <a:cs typeface="Times New Roman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=2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00" dirty="0" smtClean="0">
                <a:latin typeface="Times New Roman"/>
                <a:cs typeface="Times New Roman"/>
              </a:rPr>
              <a:t>0.4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kHz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for </a:t>
            </a:r>
            <a:r>
              <a:rPr sz="1600" i="1" spc="0" dirty="0" smtClean="0">
                <a:latin typeface="Times New Roman"/>
                <a:cs typeface="Times New Roman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=4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5735" y="6125460"/>
            <a:ext cx="284099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Times New Roman"/>
                <a:cs typeface="Times New Roman"/>
              </a:rPr>
              <a:t>EM3</a:t>
            </a:r>
            <a:r>
              <a:rPr sz="1600" spc="0" dirty="0" smtClean="0">
                <a:latin typeface="Times New Roman"/>
                <a:cs typeface="Times New Roman"/>
              </a:rPr>
              <a:t>8 </a:t>
            </a:r>
            <a:r>
              <a:rPr sz="1600" spc="-5" dirty="0" smtClean="0">
                <a:latin typeface="Times New Roman"/>
                <a:cs typeface="Times New Roman"/>
              </a:rPr>
              <a:t>(Geonics)</a:t>
            </a:r>
            <a:r>
              <a:rPr sz="1600" spc="0" dirty="0" smtClean="0">
                <a:latin typeface="Times New Roman"/>
                <a:cs typeface="Times New Roman"/>
              </a:rPr>
              <a:t>, </a:t>
            </a:r>
            <a:r>
              <a:rPr sz="1600" spc="-5" dirty="0" smtClean="0">
                <a:latin typeface="Times New Roman"/>
                <a:cs typeface="Times New Roman"/>
              </a:rPr>
              <a:t>14.</a:t>
            </a:r>
            <a:r>
              <a:rPr sz="1600" spc="0" dirty="0" smtClean="0">
                <a:latin typeface="Times New Roman"/>
                <a:cs typeface="Times New Roman"/>
              </a:rPr>
              <a:t>6 </a:t>
            </a:r>
            <a:r>
              <a:rPr sz="1600" spc="-5" dirty="0" smtClean="0">
                <a:latin typeface="Times New Roman"/>
                <a:cs typeface="Times New Roman"/>
              </a:rPr>
              <a:t>kHz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=1 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5187" y="6337046"/>
            <a:ext cx="217424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 smtClean="0">
                <a:latin typeface="Times New Roman"/>
                <a:cs typeface="Times New Roman"/>
              </a:rPr>
              <a:t>s</a:t>
            </a:r>
            <a:r>
              <a:rPr sz="2400" dirty="0" smtClean="0">
                <a:latin typeface="Times New Roman"/>
                <a:cs typeface="Times New Roman"/>
              </a:rPr>
              <a:t>:</a:t>
            </a:r>
            <a:r>
              <a:rPr sz="2400" spc="-5" dirty="0" smtClean="0">
                <a:latin typeface="Times New Roman"/>
                <a:cs typeface="Times New Roman"/>
              </a:rPr>
              <a:t> Rx-T</a:t>
            </a:r>
            <a:r>
              <a:rPr sz="2400" spc="0" dirty="0" smtClean="0">
                <a:latin typeface="Times New Roman"/>
                <a:cs typeface="Times New Roman"/>
              </a:rPr>
              <a:t>x</a:t>
            </a:r>
            <a:r>
              <a:rPr sz="2400" spc="-5" dirty="0" smtClean="0">
                <a:latin typeface="Times New Roman"/>
                <a:cs typeface="Times New Roman"/>
              </a:rPr>
              <a:t> distance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1335" y="0"/>
            <a:ext cx="4359861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6393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Electromagnetic</a:t>
            </a:r>
            <a:r>
              <a:rPr sz="4400" spc="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method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608570" cy="4307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37160" indent="0">
              <a:lnSpc>
                <a:spcPts val="287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Electromagneti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(EM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surveyin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method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mak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us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the </a:t>
            </a:r>
            <a:r>
              <a:rPr sz="2400" spc="0" dirty="0" smtClean="0">
                <a:latin typeface="Times New Roman"/>
                <a:cs typeface="Times New Roman"/>
              </a:rPr>
              <a:t>response of the ground to the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propagatio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of electromagneti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fiel</a:t>
            </a:r>
            <a:r>
              <a:rPr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Thi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respons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var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accordin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the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conductivit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(i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S/m).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/>
          </a:p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Primar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generate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usin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alternatin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current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loo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5" dirty="0" smtClean="0">
                <a:latin typeface="Times New Roman"/>
                <a:cs typeface="Times New Roman"/>
              </a:rPr>
              <a:t> wir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(coil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natura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source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1"/>
              </a:spcBef>
              <a:buFont typeface="Times New Roman"/>
              <a:buChar char="•"/>
            </a:pPr>
            <a:endParaRPr sz="550"/>
          </a:p>
          <a:p>
            <a:pPr marL="355600" marR="128651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respons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generatio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-5" dirty="0" smtClean="0">
                <a:latin typeface="Times New Roman"/>
                <a:cs typeface="Times New Roman"/>
              </a:rPr>
              <a:t>secondar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endParaRPr sz="2400">
              <a:latin typeface="Times New Roman"/>
              <a:cs typeface="Times New Roman"/>
            </a:endParaRPr>
          </a:p>
          <a:p>
            <a:pPr marL="355600" marR="387350" indent="-342900">
              <a:lnSpc>
                <a:spcPct val="100000"/>
              </a:lnSpc>
              <a:spcBef>
                <a:spcPts val="47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resultan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fiel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detecte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alternatin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currents tha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the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induc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receive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coil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31" y="398017"/>
            <a:ext cx="8785097" cy="579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 smtClean="0">
                <a:latin typeface="Times New Roman"/>
                <a:cs typeface="Times New Roman"/>
              </a:rPr>
              <a:t>E</a:t>
            </a:r>
            <a:r>
              <a:rPr sz="4000" spc="0" dirty="0" smtClean="0">
                <a:latin typeface="Times New Roman"/>
                <a:cs typeface="Times New Roman"/>
              </a:rPr>
              <a:t>M </a:t>
            </a:r>
            <a:r>
              <a:rPr sz="4000" spc="-5" dirty="0" smtClean="0">
                <a:latin typeface="Times New Roman"/>
                <a:cs typeface="Times New Roman"/>
              </a:rPr>
              <a:t>a</a:t>
            </a:r>
            <a:r>
              <a:rPr sz="4000" spc="0" dirty="0" smtClean="0">
                <a:latin typeface="Times New Roman"/>
                <a:cs typeface="Times New Roman"/>
              </a:rPr>
              <a:t>t </a:t>
            </a:r>
            <a:r>
              <a:rPr sz="4000" spc="-5" dirty="0" smtClean="0">
                <a:latin typeface="Times New Roman"/>
                <a:cs typeface="Times New Roman"/>
              </a:rPr>
              <a:t>lo</a:t>
            </a:r>
            <a:r>
              <a:rPr sz="4000" spc="0" dirty="0" smtClean="0">
                <a:latin typeface="Times New Roman"/>
                <a:cs typeface="Times New Roman"/>
              </a:rPr>
              <a:t>w </a:t>
            </a:r>
            <a:r>
              <a:rPr sz="4000" spc="-5" dirty="0" smtClean="0">
                <a:latin typeface="Times New Roman"/>
                <a:cs typeface="Times New Roman"/>
              </a:rPr>
              <a:t>inductio</a:t>
            </a:r>
            <a:r>
              <a:rPr sz="4000" spc="0" dirty="0" smtClean="0">
                <a:latin typeface="Times New Roman"/>
                <a:cs typeface="Times New Roman"/>
              </a:rPr>
              <a:t>n </a:t>
            </a:r>
            <a:r>
              <a:rPr sz="4000" spc="-5" dirty="0" smtClean="0">
                <a:latin typeface="Times New Roman"/>
                <a:cs typeface="Times New Roman"/>
              </a:rPr>
              <a:t>number</a:t>
            </a:r>
            <a:r>
              <a:rPr sz="4000" spc="0" dirty="0" smtClean="0">
                <a:latin typeface="Times New Roman"/>
                <a:cs typeface="Times New Roman"/>
              </a:rPr>
              <a:t>s </a:t>
            </a:r>
            <a:r>
              <a:rPr sz="4000" spc="-5" dirty="0" smtClean="0">
                <a:latin typeface="Times New Roman"/>
                <a:cs typeface="Times New Roman"/>
              </a:rPr>
              <a:t>(LIN)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7479665" cy="162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investigatio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depend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distanc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Tx-Rx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respons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proportiona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conductivity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5"/>
              </a:spcBef>
              <a:buFont typeface="Times New Roman"/>
              <a:buChar char="•"/>
            </a:pPr>
            <a:endParaRPr sz="600"/>
          </a:p>
          <a:p>
            <a:pPr marL="355600" marR="12700" indent="-342900">
              <a:lnSpc>
                <a:spcPts val="293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anufacture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adapt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Rx-T</a:t>
            </a:r>
            <a:r>
              <a:rPr sz="2400" spc="0" dirty="0" smtClean="0">
                <a:latin typeface="Times New Roman"/>
                <a:cs typeface="Times New Roman"/>
              </a:rPr>
              <a:t>x</a:t>
            </a:r>
            <a:r>
              <a:rPr sz="2400" spc="-5" dirty="0" smtClean="0">
                <a:latin typeface="Times New Roman"/>
                <a:cs typeface="Times New Roman"/>
              </a:rPr>
              <a:t> distanc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smtClean="0">
                <a:latin typeface="Times New Roman"/>
                <a:cs typeface="Times New Roman"/>
              </a:rPr>
              <a:t>(</a:t>
            </a:r>
            <a:r>
              <a:rPr sz="2400" i="1" spc="0" dirty="0" smtClean="0">
                <a:latin typeface="Times New Roman"/>
                <a:cs typeface="Times New Roman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frequency </a:t>
            </a:r>
            <a:r>
              <a:rPr sz="2400" spc="0" dirty="0" smtClean="0">
                <a:latin typeface="Times New Roman"/>
                <a:cs typeface="Times New Roman"/>
              </a:rPr>
              <a:t>(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f</a:t>
            </a:r>
            <a:r>
              <a:rPr sz="2400" i="1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) for a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sz="2400" spc="-5" dirty="0" smtClean="0">
                <a:latin typeface="Times New Roman"/>
                <a:cs typeface="Times New Roman"/>
              </a:rPr>
              <a:t>approximation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i.e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</a:t>
            </a:r>
            <a:r>
              <a:rPr sz="2500" spc="-320" dirty="0" smtClean="0">
                <a:solidFill>
                  <a:srgbClr val="FF0000"/>
                </a:solidFill>
                <a:latin typeface="Meiryo"/>
                <a:cs typeface="Meiryo"/>
              </a:rPr>
              <a:t>δ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0645" y="6170929"/>
            <a:ext cx="264401" cy="0"/>
          </a:xfrm>
          <a:custGeom>
            <a:avLst/>
            <a:gdLst/>
            <a:ahLst/>
            <a:cxnLst/>
            <a:rect l="l" t="t" r="r" b="b"/>
            <a:pathLst>
              <a:path w="264401">
                <a:moveTo>
                  <a:pt x="0" y="0"/>
                </a:moveTo>
                <a:lnTo>
                  <a:pt x="264401" y="0"/>
                </a:lnTo>
              </a:path>
            </a:pathLst>
          </a:custGeom>
          <a:ln w="136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5748" y="6267703"/>
            <a:ext cx="41922" cy="23622"/>
          </a:xfrm>
          <a:custGeom>
            <a:avLst/>
            <a:gdLst/>
            <a:ahLst/>
            <a:cxnLst/>
            <a:rect l="l" t="t" r="r" b="b"/>
            <a:pathLst>
              <a:path w="41922" h="23622">
                <a:moveTo>
                  <a:pt x="0" y="23622"/>
                </a:moveTo>
                <a:lnTo>
                  <a:pt x="41922" y="0"/>
                </a:lnTo>
              </a:path>
            </a:pathLst>
          </a:custGeom>
          <a:ln w="136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7671" y="6274561"/>
            <a:ext cx="60197" cy="320040"/>
          </a:xfrm>
          <a:custGeom>
            <a:avLst/>
            <a:gdLst/>
            <a:ahLst/>
            <a:cxnLst/>
            <a:rect l="l" t="t" r="r" b="b"/>
            <a:pathLst>
              <a:path w="60197" h="320040">
                <a:moveTo>
                  <a:pt x="0" y="0"/>
                </a:moveTo>
                <a:lnTo>
                  <a:pt x="60197" y="320040"/>
                </a:lnTo>
              </a:path>
            </a:pathLst>
          </a:custGeom>
          <a:ln w="272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44727" y="5734303"/>
            <a:ext cx="80759" cy="860298"/>
          </a:xfrm>
          <a:custGeom>
            <a:avLst/>
            <a:gdLst/>
            <a:ahLst/>
            <a:cxnLst/>
            <a:rect l="l" t="t" r="r" b="b"/>
            <a:pathLst>
              <a:path w="80759" h="860298">
                <a:moveTo>
                  <a:pt x="0" y="860298"/>
                </a:moveTo>
                <a:lnTo>
                  <a:pt x="80759" y="0"/>
                </a:lnTo>
              </a:path>
            </a:pathLst>
          </a:custGeom>
          <a:ln w="136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25486" y="5734303"/>
            <a:ext cx="317004" cy="0"/>
          </a:xfrm>
          <a:custGeom>
            <a:avLst/>
            <a:gdLst/>
            <a:ahLst/>
            <a:cxnLst/>
            <a:rect l="l" t="t" r="r" b="b"/>
            <a:pathLst>
              <a:path w="317004">
                <a:moveTo>
                  <a:pt x="0" y="0"/>
                </a:moveTo>
                <a:lnTo>
                  <a:pt x="317004" y="0"/>
                </a:lnTo>
              </a:path>
            </a:pathLst>
          </a:custGeom>
          <a:ln w="136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5277" y="5703822"/>
            <a:ext cx="205104" cy="417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229" dirty="0" smtClean="0">
                <a:latin typeface="Meiryo"/>
                <a:cs typeface="Meiryo"/>
              </a:rPr>
              <a:t>ρ</a:t>
            </a:r>
            <a:endParaRPr sz="27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8126" y="5910444"/>
            <a:ext cx="1054100" cy="4197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340" dirty="0" smtClean="0">
                <a:latin typeface="Meiryo"/>
                <a:cs typeface="Meiryo"/>
              </a:rPr>
              <a:t>δ</a:t>
            </a:r>
            <a:r>
              <a:rPr sz="2700" spc="60" dirty="0" smtClean="0">
                <a:latin typeface="Meiryo"/>
                <a:cs typeface="Meiryo"/>
              </a:rPr>
              <a:t> </a:t>
            </a:r>
            <a:r>
              <a:rPr sz="2550" spc="-660" dirty="0" smtClean="0">
                <a:latin typeface="Meiryo"/>
                <a:cs typeface="Meiryo"/>
              </a:rPr>
              <a:t>≅</a:t>
            </a:r>
            <a:r>
              <a:rPr sz="2550" spc="-305" dirty="0" smtClean="0">
                <a:latin typeface="Meiryo"/>
                <a:cs typeface="Meiryo"/>
              </a:rPr>
              <a:t> </a:t>
            </a:r>
            <a:r>
              <a:rPr sz="2550" spc="10" dirty="0" smtClean="0">
                <a:latin typeface="Times New Roman"/>
                <a:cs typeface="Times New Roman"/>
              </a:rPr>
              <a:t>503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7871" y="6019798"/>
            <a:ext cx="317309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 smtClean="0">
                <a:latin typeface="Times New Roman"/>
                <a:cs typeface="Times New Roman"/>
              </a:rPr>
              <a:t>is</a:t>
            </a:r>
            <a:r>
              <a:rPr sz="2600" spc="-55" dirty="0" smtClean="0">
                <a:latin typeface="Times New Roman"/>
                <a:cs typeface="Times New Roman"/>
              </a:rPr>
              <a:t> </a:t>
            </a:r>
            <a:r>
              <a:rPr sz="2600" spc="10" dirty="0" smtClean="0">
                <a:latin typeface="Times New Roman"/>
                <a:cs typeface="Times New Roman"/>
              </a:rPr>
              <a:t>the</a:t>
            </a:r>
            <a:r>
              <a:rPr sz="2600" spc="-180" dirty="0" smtClean="0">
                <a:latin typeface="Times New Roman"/>
                <a:cs typeface="Times New Roman"/>
              </a:rPr>
              <a:t> </a:t>
            </a:r>
            <a:r>
              <a:rPr sz="2600" spc="10" dirty="0" smtClean="0">
                <a:latin typeface="Times New Roman"/>
                <a:cs typeface="Times New Roman"/>
              </a:rPr>
              <a:t>induction</a:t>
            </a:r>
            <a:r>
              <a:rPr sz="2600" spc="45" dirty="0" smtClean="0">
                <a:latin typeface="Times New Roman"/>
                <a:cs typeface="Times New Roman"/>
              </a:rPr>
              <a:t> </a:t>
            </a:r>
            <a:r>
              <a:rPr sz="2600" spc="10" dirty="0" smtClean="0">
                <a:latin typeface="Times New Roman"/>
                <a:cs typeface="Times New Roman"/>
              </a:rPr>
              <a:t>number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257" y="6000748"/>
            <a:ext cx="1271905" cy="427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2920" algn="l"/>
              </a:tabLst>
            </a:pPr>
            <a:r>
              <a:rPr sz="2600" i="1" spc="15" dirty="0" smtClean="0">
                <a:latin typeface="Times New Roman"/>
                <a:cs typeface="Times New Roman"/>
              </a:rPr>
              <a:t>N	</a:t>
            </a:r>
            <a:r>
              <a:rPr sz="2600" spc="-650" dirty="0" smtClean="0">
                <a:latin typeface="Meiryo"/>
                <a:cs typeface="Meiryo"/>
              </a:rPr>
              <a:t>=</a:t>
            </a:r>
            <a:r>
              <a:rPr sz="2600" spc="-215" dirty="0" smtClean="0">
                <a:latin typeface="Meiryo"/>
                <a:cs typeface="Meiryo"/>
              </a:rPr>
              <a:t> </a:t>
            </a:r>
            <a:r>
              <a:rPr sz="2600" i="1" spc="10" dirty="0" smtClean="0">
                <a:latin typeface="Times New Roman"/>
                <a:cs typeface="Times New Roman"/>
              </a:rPr>
              <a:t>s</a:t>
            </a:r>
            <a:r>
              <a:rPr sz="2600" i="1" spc="-190" dirty="0" smtClean="0">
                <a:latin typeface="Times New Roman"/>
                <a:cs typeface="Times New Roman"/>
              </a:rPr>
              <a:t> </a:t>
            </a:r>
            <a:r>
              <a:rPr sz="2600" spc="5" dirty="0" smtClean="0">
                <a:latin typeface="Times New Roman"/>
                <a:cs typeface="Times New Roman"/>
              </a:rPr>
              <a:t>/</a:t>
            </a:r>
            <a:r>
              <a:rPr sz="2600" spc="-345" dirty="0" smtClean="0">
                <a:latin typeface="Times New Roman"/>
                <a:cs typeface="Times New Roman"/>
              </a:rPr>
              <a:t> </a:t>
            </a:r>
            <a:r>
              <a:rPr sz="2750" spc="-345" dirty="0" smtClean="0">
                <a:latin typeface="Meiryo"/>
                <a:cs typeface="Meiryo"/>
              </a:rPr>
              <a:t>δ</a:t>
            </a:r>
            <a:endParaRPr sz="2750">
              <a:latin typeface="Meiryo"/>
              <a:cs typeface="Meiry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2189" y="4717796"/>
            <a:ext cx="624077" cy="0"/>
          </a:xfrm>
          <a:custGeom>
            <a:avLst/>
            <a:gdLst/>
            <a:ahLst/>
            <a:cxnLst/>
            <a:rect l="l" t="t" r="r" b="b"/>
            <a:pathLst>
              <a:path w="624077">
                <a:moveTo>
                  <a:pt x="0" y="0"/>
                </a:moveTo>
                <a:lnTo>
                  <a:pt x="624077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7039" y="4717796"/>
            <a:ext cx="1457706" cy="0"/>
          </a:xfrm>
          <a:custGeom>
            <a:avLst/>
            <a:gdLst/>
            <a:ahLst/>
            <a:cxnLst/>
            <a:rect l="l" t="t" r="r" b="b"/>
            <a:pathLst>
              <a:path w="1457706">
                <a:moveTo>
                  <a:pt x="0" y="0"/>
                </a:moveTo>
                <a:lnTo>
                  <a:pt x="1457706" y="0"/>
                </a:lnTo>
              </a:path>
            </a:pathLst>
          </a:custGeom>
          <a:ln w="179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89655" y="4685792"/>
            <a:ext cx="151130" cy="309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i="1" spc="5" dirty="0" smtClean="0">
                <a:latin typeface="Times New Roman"/>
                <a:cs typeface="Times New Roman"/>
              </a:rPr>
              <a:t>a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1759" y="6185408"/>
            <a:ext cx="116839" cy="40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i="1" spc="5" dirty="0" smtClean="0">
                <a:latin typeface="Times New Roman"/>
                <a:cs typeface="Times New Roman"/>
              </a:rPr>
              <a:t>f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3196" y="6243320"/>
            <a:ext cx="145415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i="1" spc="15" dirty="0" smtClean="0"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8741" y="5021810"/>
            <a:ext cx="179070" cy="309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i="1" spc="10" dirty="0" smtClean="0">
                <a:latin typeface="Times New Roman"/>
                <a:cs typeface="Times New Roman"/>
              </a:rPr>
              <a:t>P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2374" y="4393596"/>
            <a:ext cx="2492375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32460" algn="l"/>
              </a:tabLst>
            </a:pPr>
            <a:r>
              <a:rPr sz="3400" i="1" spc="-25" dirty="0" smtClean="0">
                <a:latin typeface="Times New Roman"/>
                <a:cs typeface="Times New Roman"/>
              </a:rPr>
              <a:t>N	</a:t>
            </a:r>
            <a:r>
              <a:rPr sz="3400" spc="-875" dirty="0" smtClean="0">
                <a:latin typeface="Meiryo"/>
                <a:cs typeface="Meiryo"/>
              </a:rPr>
              <a:t>&lt;&lt;</a:t>
            </a:r>
            <a:r>
              <a:rPr sz="3400" spc="-750" dirty="0" smtClean="0">
                <a:latin typeface="Meiryo"/>
                <a:cs typeface="Meiryo"/>
              </a:rPr>
              <a:t> </a:t>
            </a:r>
            <a:r>
              <a:rPr sz="3400" spc="-20" dirty="0" smtClean="0">
                <a:latin typeface="Times New Roman"/>
                <a:cs typeface="Times New Roman"/>
              </a:rPr>
              <a:t>1</a:t>
            </a:r>
            <a:r>
              <a:rPr sz="3400" spc="-484" dirty="0" smtClean="0">
                <a:latin typeface="Times New Roman"/>
                <a:cs typeface="Times New Roman"/>
              </a:rPr>
              <a:t> </a:t>
            </a:r>
            <a:r>
              <a:rPr sz="3400" spc="-70" dirty="0" smtClean="0">
                <a:latin typeface="Meiryo"/>
                <a:cs typeface="Meiryo"/>
              </a:rPr>
              <a:t>⇒</a:t>
            </a:r>
            <a:r>
              <a:rPr sz="3400" spc="75" dirty="0" smtClean="0">
                <a:latin typeface="Meiryo"/>
                <a:cs typeface="Meiryo"/>
              </a:rPr>
              <a:t> </a:t>
            </a:r>
            <a:r>
              <a:rPr sz="5100" i="1" spc="-37" baseline="35130" dirty="0" smtClean="0">
                <a:latin typeface="Times New Roman"/>
                <a:cs typeface="Times New Roman"/>
              </a:rPr>
              <a:t>H</a:t>
            </a:r>
            <a:r>
              <a:rPr sz="5100" i="1" spc="-780" baseline="35130" dirty="0" smtClean="0">
                <a:latin typeface="Times New Roman"/>
                <a:cs typeface="Times New Roman"/>
              </a:rPr>
              <a:t> </a:t>
            </a:r>
            <a:r>
              <a:rPr sz="2925" i="1" spc="7" baseline="37037" dirty="0" smtClean="0">
                <a:latin typeface="Times New Roman"/>
                <a:cs typeface="Times New Roman"/>
              </a:rPr>
              <a:t>S</a:t>
            </a:r>
            <a:endParaRPr sz="2925" baseline="3703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4640" y="4685540"/>
            <a:ext cx="179070" cy="309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i="1" spc="10" dirty="0" smtClean="0">
                <a:latin typeface="Times New Roman"/>
                <a:cs typeface="Times New Roman"/>
              </a:rPr>
              <a:t>B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32095" y="4711192"/>
            <a:ext cx="2082164" cy="548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</a:tabLst>
            </a:pPr>
            <a:r>
              <a:rPr sz="3400" i="1" spc="-25" dirty="0" smtClean="0">
                <a:latin typeface="Times New Roman"/>
                <a:cs typeface="Times New Roman"/>
              </a:rPr>
              <a:t>H	</a:t>
            </a:r>
            <a:r>
              <a:rPr sz="3400" i="1" spc="0" dirty="0" smtClean="0">
                <a:latin typeface="Times New Roman"/>
                <a:cs typeface="Times New Roman"/>
              </a:rPr>
              <a:t>i</a:t>
            </a:r>
            <a:r>
              <a:rPr sz="3550" spc="-270" dirty="0" smtClean="0">
                <a:latin typeface="Meiryo"/>
                <a:cs typeface="Meiryo"/>
              </a:rPr>
              <a:t>μ</a:t>
            </a:r>
            <a:r>
              <a:rPr sz="3550" spc="-160" dirty="0" smtClean="0">
                <a:latin typeface="Meiryo"/>
                <a:cs typeface="Meiryo"/>
              </a:rPr>
              <a:t> </a:t>
            </a:r>
            <a:r>
              <a:rPr sz="3550" spc="-340" dirty="0" smtClean="0">
                <a:latin typeface="Meiryo"/>
                <a:cs typeface="Meiryo"/>
              </a:rPr>
              <a:t>ω</a:t>
            </a:r>
            <a:r>
              <a:rPr sz="3550" spc="-300" dirty="0" smtClean="0">
                <a:latin typeface="Meiryo"/>
                <a:cs typeface="Meiryo"/>
              </a:rPr>
              <a:t>σ</a:t>
            </a:r>
            <a:r>
              <a:rPr sz="3400" i="1" spc="225" dirty="0" smtClean="0">
                <a:latin typeface="Times New Roman"/>
                <a:cs typeface="Times New Roman"/>
              </a:rPr>
              <a:t>s</a:t>
            </a:r>
            <a:r>
              <a:rPr sz="2925" spc="7" baseline="42735" dirty="0" smtClean="0">
                <a:latin typeface="Times New Roman"/>
                <a:cs typeface="Times New Roman"/>
              </a:rPr>
              <a:t>2</a:t>
            </a:r>
            <a:endParaRPr sz="2925" baseline="42735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66339" y="4374388"/>
            <a:ext cx="594995" cy="54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875" dirty="0" smtClean="0">
                <a:latin typeface="Meiryo"/>
                <a:cs typeface="Meiryo"/>
              </a:rPr>
              <a:t>≅</a:t>
            </a:r>
            <a:r>
              <a:rPr sz="3400" spc="-580" dirty="0" smtClean="0">
                <a:latin typeface="Meiryo"/>
                <a:cs typeface="Meiryo"/>
              </a:rPr>
              <a:t> </a:t>
            </a:r>
            <a:r>
              <a:rPr sz="3550" spc="-70" dirty="0" smtClean="0">
                <a:latin typeface="Meiryo"/>
                <a:cs typeface="Meiryo"/>
              </a:rPr>
              <a:t>σ</a:t>
            </a:r>
            <a:endParaRPr sz="3550"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3737" y="5021936"/>
            <a:ext cx="151130" cy="309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5" dirty="0" smtClean="0">
                <a:latin typeface="Times New Roman"/>
                <a:cs typeface="Times New Roman"/>
              </a:rPr>
              <a:t>0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2221" y="4122166"/>
            <a:ext cx="241300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20" dirty="0" smtClean="0">
                <a:latin typeface="Times New Roman"/>
                <a:cs typeface="Times New Roman"/>
              </a:rPr>
              <a:t>4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479" y="820673"/>
            <a:ext cx="5614035" cy="680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76655" algn="l"/>
                <a:tab pos="2123440" algn="l"/>
                <a:tab pos="3318510" algn="l"/>
                <a:tab pos="4669790" algn="l"/>
              </a:tabLst>
            </a:pPr>
            <a:r>
              <a:rPr sz="4400" spc="-30" dirty="0" smtClean="0">
                <a:latin typeface="Times New Roman"/>
                <a:cs typeface="Times New Roman"/>
              </a:rPr>
              <a:t>CST	</a:t>
            </a:r>
            <a:r>
              <a:rPr sz="4400" spc="-25" dirty="0" smtClean="0">
                <a:latin typeface="Times New Roman"/>
                <a:cs typeface="Times New Roman"/>
              </a:rPr>
              <a:t>and	</a:t>
            </a:r>
            <a:r>
              <a:rPr sz="4400" spc="-30" dirty="0" smtClean="0">
                <a:latin typeface="Times New Roman"/>
                <a:cs typeface="Times New Roman"/>
              </a:rPr>
              <a:t>VES	</a:t>
            </a:r>
            <a:r>
              <a:rPr sz="4400" spc="-20" dirty="0" smtClean="0">
                <a:latin typeface="Times New Roman"/>
                <a:cs typeface="Times New Roman"/>
              </a:rPr>
              <a:t>using	</a:t>
            </a:r>
            <a:r>
              <a:rPr sz="4400" spc="-25" dirty="0" smtClean="0">
                <a:latin typeface="Times New Roman"/>
                <a:cs typeface="Times New Roman"/>
              </a:rPr>
              <a:t>LIN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430134" cy="2700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ST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5" dirty="0" smtClean="0">
                <a:latin typeface="Times New Roman"/>
                <a:cs typeface="Times New Roman"/>
              </a:rPr>
              <a:t> movin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vertica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horizonta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dipole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wit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various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constan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dept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(surve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principl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simila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resistivit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CST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tomography)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  <a:buFont typeface="Times New Roman"/>
              <a:buChar char="•"/>
            </a:pPr>
            <a:endParaRPr sz="1000"/>
          </a:p>
          <a:p>
            <a:pPr marL="355600" marR="316865" indent="-343535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VES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increasin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Tx-R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spacin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sam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location poin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usin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vertica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horizonta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dipole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(survey principl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simila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resistivit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VES)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787" y="0"/>
            <a:ext cx="5619749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281928"/>
            <a:ext cx="9118600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63905" algn="r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18600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281928"/>
            <a:ext cx="9118600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63905" algn="r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45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18600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13815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Transient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35" dirty="0" smtClean="0">
                <a:latin typeface="Times New Roman"/>
                <a:cs typeface="Times New Roman"/>
              </a:rPr>
              <a:t>EM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(TEM)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159625" cy="3576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5334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use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primar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fiel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whic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no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continuou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but consist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a </a:t>
            </a:r>
            <a:r>
              <a:rPr sz="2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series of pulses </a:t>
            </a:r>
            <a:r>
              <a:rPr sz="2400" spc="-5" dirty="0" smtClean="0">
                <a:latin typeface="Times New Roman"/>
                <a:cs typeface="Times New Roman"/>
              </a:rPr>
              <a:t>separate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measurement period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whe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transmitte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inactive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8"/>
              </a:spcBef>
              <a:buFont typeface="Times New Roman"/>
              <a:buChar char="•"/>
            </a:pPr>
            <a:endParaRPr sz="9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Primar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secondar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field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clearl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separated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Font typeface="Times New Roman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23"/>
              </a:spcBef>
              <a:buFont typeface="Times New Roman"/>
              <a:buChar char="•"/>
            </a:pPr>
            <a:endParaRPr sz="1100"/>
          </a:p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Investigatio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dept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u</a:t>
            </a: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severa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k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coul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b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achieved, bu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difficul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us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shallo</a:t>
            </a:r>
            <a:r>
              <a:rPr sz="2400" spc="0" dirty="0" smtClean="0">
                <a:latin typeface="Times New Roman"/>
                <a:cs typeface="Times New Roman"/>
              </a:rPr>
              <a:t>w</a:t>
            </a:r>
            <a:r>
              <a:rPr sz="2400" spc="-5" dirty="0" smtClean="0">
                <a:latin typeface="Times New Roman"/>
                <a:cs typeface="Times New Roman"/>
              </a:rPr>
              <a:t> geophysic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(n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reliable informatio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0-1</a:t>
            </a:r>
            <a:r>
              <a:rPr sz="2400" spc="0" dirty="0" smtClean="0">
                <a:latin typeface="Times New Roman"/>
                <a:cs typeface="Times New Roman"/>
              </a:rPr>
              <a:t>0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dept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range)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895">
              <a:lnSpc>
                <a:spcPct val="100000"/>
              </a:lnSpc>
            </a:pPr>
            <a:r>
              <a:rPr sz="4400" spc="-35" dirty="0" smtClean="0">
                <a:latin typeface="Times New Roman"/>
                <a:cs typeface="Times New Roman"/>
              </a:rPr>
              <a:t>TEM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637" y="1982215"/>
            <a:ext cx="5867579" cy="3601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4213" y="3277615"/>
            <a:ext cx="4414386" cy="2584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895">
              <a:lnSpc>
                <a:spcPct val="100000"/>
              </a:lnSpc>
            </a:pPr>
            <a:r>
              <a:rPr sz="4400" spc="-35" dirty="0" smtClean="0">
                <a:latin typeface="Times New Roman"/>
                <a:cs typeface="Times New Roman"/>
              </a:rPr>
              <a:t>TEM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measurements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709" y="2126995"/>
            <a:ext cx="7231380" cy="3140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48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5685" y="0"/>
            <a:ext cx="3584447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49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379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Application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5897880" cy="2567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Exploratio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metalliferou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minera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deposits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Exploratio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fo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fossi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fuel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-5" dirty="0" smtClean="0">
                <a:latin typeface="Times New Roman"/>
                <a:cs typeface="Times New Roman"/>
              </a:rPr>
              <a:t>(oil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gas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coal)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Engineering/constructio</a:t>
            </a:r>
            <a:r>
              <a:rPr sz="2400" spc="0" dirty="0" smtClean="0">
                <a:latin typeface="Times New Roman"/>
                <a:cs typeface="Times New Roman"/>
              </a:rPr>
              <a:t>n </a:t>
            </a:r>
            <a:r>
              <a:rPr sz="2400" spc="-5" dirty="0" smtClean="0">
                <a:latin typeface="Times New Roman"/>
                <a:cs typeface="Times New Roman"/>
              </a:rPr>
              <a:t>sit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investigation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0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laciology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permafrost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olog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rchaeologica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investigations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283" y="254000"/>
            <a:ext cx="8497823" cy="527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185" y="6281928"/>
            <a:ext cx="2038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50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2759" y="410971"/>
            <a:ext cx="6567677" cy="329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0403" y="4038091"/>
            <a:ext cx="7789925" cy="175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51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86130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Remarks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on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interpretation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52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Indirec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approac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usin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theoretica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computation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simple geometr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shape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(spheres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cylinders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thi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sheets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horizontal layers)</a:t>
            </a:r>
            <a:endParaRPr sz="24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475"/>
              </a:spcBef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Laborator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modelin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(usin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specia</a:t>
            </a:r>
            <a:r>
              <a:rPr sz="2400" spc="0" dirty="0" smtClean="0">
                <a:latin typeface="Times New Roman"/>
                <a:cs typeface="Times New Roman"/>
              </a:rPr>
              <a:t>l</a:t>
            </a:r>
            <a:r>
              <a:rPr sz="2400" spc="-5" dirty="0" smtClean="0">
                <a:latin typeface="Times New Roman"/>
                <a:cs typeface="Times New Roman"/>
              </a:rPr>
              <a:t> scalin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rules)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Us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maste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curve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fo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 simpl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Eart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structures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3"/>
              </a:spcBef>
              <a:buFont typeface="Times New Roman"/>
              <a:buChar char="•"/>
            </a:pPr>
            <a:endParaRPr sz="650"/>
          </a:p>
          <a:p>
            <a:pPr marL="355600" marR="9652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ainl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qualitative</a:t>
            </a:r>
            <a:r>
              <a:rPr sz="2400" spc="0" dirty="0" smtClean="0">
                <a:latin typeface="Times New Roman"/>
                <a:cs typeface="Times New Roman"/>
              </a:rPr>
              <a:t>.</a:t>
            </a:r>
            <a:r>
              <a:rPr sz="2400" spc="-5" dirty="0" smtClean="0">
                <a:latin typeface="Times New Roman"/>
                <a:cs typeface="Times New Roman"/>
              </a:rPr>
              <a:t> Quantitativ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inversio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development, </a:t>
            </a:r>
            <a:r>
              <a:rPr sz="2400" spc="0" dirty="0" smtClean="0">
                <a:latin typeface="Times New Roman"/>
                <a:cs typeface="Times New Roman"/>
              </a:rPr>
              <a:t>soundings very used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839" y="3238500"/>
            <a:ext cx="244348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latin typeface="Times New Roman"/>
                <a:cs typeface="Times New Roman"/>
              </a:rPr>
              <a:t>3. Conclusions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53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4425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Advantages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54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22855"/>
            <a:ext cx="7399655" cy="2408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Survey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eas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carr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out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non-expensiv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(requir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less fiel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operator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tha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resistivit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methods)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75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R</a:t>
            </a:r>
            <a:r>
              <a:rPr sz="2400" spc="-5" dirty="0" smtClean="0">
                <a:latin typeface="Times New Roman"/>
                <a:cs typeface="Times New Roman"/>
              </a:rPr>
              <a:t>api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qualitativ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overview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Char char="•"/>
            </a:pPr>
            <a:endParaRPr sz="550"/>
          </a:p>
          <a:p>
            <a:pPr marL="354965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N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galvani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couplin</a:t>
            </a:r>
            <a:r>
              <a:rPr sz="2400" spc="0" dirty="0" smtClean="0">
                <a:latin typeface="Times New Roman"/>
                <a:cs typeface="Times New Roman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wit</a:t>
            </a:r>
            <a:r>
              <a:rPr sz="2400" spc="0" dirty="0" smtClean="0">
                <a:latin typeface="Times New Roman"/>
                <a:cs typeface="Times New Roman"/>
              </a:rPr>
              <a:t>h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groun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required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3"/>
              </a:spcBef>
              <a:buFont typeface="Times New Roman"/>
              <a:buChar char="•"/>
            </a:pPr>
            <a:endParaRPr sz="650"/>
          </a:p>
          <a:p>
            <a:pPr marL="355600" marR="13589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Theoreticall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les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sensitiv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t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5" dirty="0" smtClean="0">
                <a:latin typeface="Times New Roman"/>
                <a:cs typeface="Times New Roman"/>
              </a:rPr>
              <a:t> non-unicit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th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solution tha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resistivity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47925">
              <a:lnSpc>
                <a:spcPct val="100000"/>
              </a:lnSpc>
            </a:pPr>
            <a:r>
              <a:rPr sz="4400" spc="-30" dirty="0" smtClean="0">
                <a:latin typeface="Times New Roman"/>
                <a:cs typeface="Times New Roman"/>
              </a:rPr>
              <a:t>Drawbacks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55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7176134" cy="1180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Q</a:t>
            </a:r>
            <a:r>
              <a:rPr sz="2400" spc="-5" dirty="0" smtClean="0">
                <a:latin typeface="Times New Roman"/>
                <a:cs typeface="Times New Roman"/>
              </a:rPr>
              <a:t>uantitativ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interpretatio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E</a:t>
            </a:r>
            <a:r>
              <a:rPr sz="2400" spc="0" dirty="0" smtClean="0">
                <a:latin typeface="Times New Roman"/>
                <a:cs typeface="Times New Roman"/>
              </a:rPr>
              <a:t>M</a:t>
            </a:r>
            <a:r>
              <a:rPr sz="2400" spc="-5" dirty="0" smtClean="0">
                <a:latin typeface="Times New Roman"/>
                <a:cs typeface="Times New Roman"/>
              </a:rPr>
              <a:t> anomalie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complex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4"/>
              </a:spcBef>
              <a:buFont typeface="Times New Roman"/>
              <a:buChar char="•"/>
            </a:pPr>
            <a:endParaRPr sz="650"/>
          </a:p>
          <a:p>
            <a:pPr marL="355600" marR="12700" indent="-342900">
              <a:lnSpc>
                <a:spcPts val="2870"/>
              </a:lnSpc>
              <a:buFont typeface="Times New Roman"/>
              <a:buChar char="•"/>
              <a:tabLst>
                <a:tab pos="3549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Penetratio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no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ver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grea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i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ver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conductiv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superficial layer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present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50">
              <a:lnSpc>
                <a:spcPct val="100000"/>
              </a:lnSpc>
            </a:pPr>
            <a:r>
              <a:rPr sz="4400" spc="-20" dirty="0" smtClean="0">
                <a:latin typeface="Times New Roman"/>
                <a:cs typeface="Times New Roman"/>
              </a:rPr>
              <a:t>Structure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of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the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lecture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6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735" y="2009647"/>
            <a:ext cx="5310505" cy="1253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5" indent="-457200">
              <a:lnSpc>
                <a:spcPct val="10000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Equation</a:t>
            </a:r>
            <a:r>
              <a:rPr sz="2400" spc="0" dirty="0" smtClean="0">
                <a:latin typeface="Times New Roman"/>
                <a:cs typeface="Times New Roman"/>
              </a:rPr>
              <a:t>s </a:t>
            </a:r>
            <a:r>
              <a:rPr sz="2400" spc="-5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electromagneti</a:t>
            </a:r>
            <a:r>
              <a:rPr sz="2400" spc="0" dirty="0" smtClean="0">
                <a:latin typeface="Times New Roman"/>
                <a:cs typeface="Times New Roman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surveying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AutoNum type="arabicPeriod"/>
            </a:pPr>
            <a:endParaRPr sz="550"/>
          </a:p>
          <a:p>
            <a:pPr marL="469265" indent="-457200">
              <a:lnSpc>
                <a:spcPct val="10000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Surve</a:t>
            </a:r>
            <a:r>
              <a:rPr sz="2400" spc="0" dirty="0" smtClean="0">
                <a:latin typeface="Times New Roman"/>
                <a:cs typeface="Times New Roman"/>
              </a:rPr>
              <a:t>y</a:t>
            </a:r>
            <a:r>
              <a:rPr sz="2400" spc="-5" dirty="0" smtClean="0">
                <a:latin typeface="Times New Roman"/>
                <a:cs typeface="Times New Roman"/>
              </a:rPr>
              <a:t> strategie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an</a:t>
            </a:r>
            <a:r>
              <a:rPr sz="2400" spc="0" dirty="0" smtClean="0">
                <a:latin typeface="Times New Roman"/>
                <a:cs typeface="Times New Roman"/>
              </a:rPr>
              <a:t>d</a:t>
            </a:r>
            <a:r>
              <a:rPr sz="2400" spc="-5" dirty="0" smtClean="0">
                <a:latin typeface="Times New Roman"/>
                <a:cs typeface="Times New Roman"/>
              </a:rPr>
              <a:t> interpretation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  <a:buFont typeface="Times New Roman"/>
              <a:buAutoNum type="arabicPeriod"/>
            </a:pPr>
            <a:endParaRPr sz="550"/>
          </a:p>
          <a:p>
            <a:pPr marL="469265" indent="-457200">
              <a:lnSpc>
                <a:spcPct val="10000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sz="2400" spc="-5" dirty="0" smtClean="0">
                <a:latin typeface="Times New Roman"/>
                <a:cs typeface="Times New Roman"/>
              </a:rPr>
              <a:t>Conclusions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953" y="1656842"/>
            <a:ext cx="4803648" cy="109728"/>
          </a:xfrm>
          <a:custGeom>
            <a:avLst/>
            <a:gdLst/>
            <a:ahLst/>
            <a:cxnLst/>
            <a:rect l="l" t="t" r="r" b="b"/>
            <a:pathLst>
              <a:path w="4803648" h="109728">
                <a:moveTo>
                  <a:pt x="0" y="0"/>
                </a:moveTo>
                <a:lnTo>
                  <a:pt x="0" y="109728"/>
                </a:lnTo>
                <a:lnTo>
                  <a:pt x="4803648" y="109728"/>
                </a:lnTo>
                <a:lnTo>
                  <a:pt x="4803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3499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715" y="1656842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839" y="3238500"/>
            <a:ext cx="6879590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latin typeface="Times New Roman"/>
                <a:cs typeface="Times New Roman"/>
              </a:rPr>
              <a:t>1. Equations in electromagnetic surveying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7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69085">
              <a:lnSpc>
                <a:spcPct val="100000"/>
              </a:lnSpc>
            </a:pPr>
            <a:r>
              <a:rPr sz="4400" spc="-25" dirty="0" smtClean="0">
                <a:latin typeface="Times New Roman"/>
                <a:cs typeface="Times New Roman"/>
              </a:rPr>
              <a:t>Maxwell</a:t>
            </a:r>
            <a:r>
              <a:rPr sz="4400" spc="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equations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3671" y="2396744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5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6155" y="3432302"/>
            <a:ext cx="477774" cy="0"/>
          </a:xfrm>
          <a:custGeom>
            <a:avLst/>
            <a:gdLst/>
            <a:ahLst/>
            <a:cxnLst/>
            <a:rect l="l" t="t" r="r" b="b"/>
            <a:pathLst>
              <a:path w="477774">
                <a:moveTo>
                  <a:pt x="0" y="0"/>
                </a:moveTo>
                <a:lnTo>
                  <a:pt x="477774" y="0"/>
                </a:lnTo>
              </a:path>
            </a:pathLst>
          </a:custGeom>
          <a:ln w="15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4767" y="4404614"/>
            <a:ext cx="398525" cy="0"/>
          </a:xfrm>
          <a:custGeom>
            <a:avLst/>
            <a:gdLst/>
            <a:ahLst/>
            <a:cxnLst/>
            <a:rect l="l" t="t" r="r" b="b"/>
            <a:pathLst>
              <a:path w="398525">
                <a:moveTo>
                  <a:pt x="0" y="0"/>
                </a:moveTo>
                <a:lnTo>
                  <a:pt x="398525" y="0"/>
                </a:lnTo>
              </a:path>
            </a:pathLst>
          </a:custGeom>
          <a:ln w="15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2049" y="3906719"/>
            <a:ext cx="3439795" cy="148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>
              <a:lnSpc>
                <a:spcPts val="2860"/>
              </a:lnSpc>
              <a:tabLst>
                <a:tab pos="3070860" algn="l"/>
              </a:tabLst>
            </a:pPr>
            <a:r>
              <a:rPr sz="4275" spc="540" baseline="12670" dirty="0" smtClean="0">
                <a:latin typeface="Arial"/>
                <a:cs typeface="Arial"/>
              </a:rPr>
              <a:t> 	</a:t>
            </a:r>
            <a:r>
              <a:rPr sz="2850" spc="-430" dirty="0" smtClean="0">
                <a:latin typeface="Meiryo"/>
                <a:cs typeface="Meiryo"/>
              </a:rPr>
              <a:t>∂</a:t>
            </a:r>
            <a:r>
              <a:rPr sz="2850" i="1" spc="-15" dirty="0" smtClean="0">
                <a:latin typeface="Times New Roman"/>
                <a:cs typeface="Times New Roman"/>
              </a:rPr>
              <a:t>p</a:t>
            </a: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ts val="2355"/>
              </a:lnSpc>
              <a:tabLst>
                <a:tab pos="1576070" algn="l"/>
                <a:tab pos="2038985" algn="l"/>
              </a:tabLst>
            </a:pPr>
            <a:r>
              <a:rPr sz="2850" spc="-830" dirty="0" smtClean="0">
                <a:latin typeface="Meiryo"/>
                <a:cs typeface="Meiryo"/>
              </a:rPr>
              <a:t>∇</a:t>
            </a:r>
            <a:r>
              <a:rPr sz="2850" spc="-595" dirty="0" smtClean="0">
                <a:latin typeface="Meiryo"/>
                <a:cs typeface="Meiryo"/>
              </a:rPr>
              <a:t> </a:t>
            </a:r>
            <a:r>
              <a:rPr sz="2850" spc="-290" dirty="0" smtClean="0">
                <a:latin typeface="Meiryo"/>
                <a:cs typeface="Meiryo"/>
              </a:rPr>
              <a:t>⋅</a:t>
            </a:r>
            <a:r>
              <a:rPr sz="2850" spc="-530" dirty="0" smtClean="0">
                <a:latin typeface="Meiryo"/>
                <a:cs typeface="Meiryo"/>
              </a:rPr>
              <a:t> </a:t>
            </a:r>
            <a:r>
              <a:rPr sz="2850" i="1" spc="-25" dirty="0" smtClean="0">
                <a:latin typeface="Times New Roman"/>
                <a:cs typeface="Times New Roman"/>
              </a:rPr>
              <a:t>D</a:t>
            </a:r>
            <a:r>
              <a:rPr sz="2850" i="1" spc="-10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=</a:t>
            </a:r>
            <a:r>
              <a:rPr sz="2850" spc="45" dirty="0" smtClean="0">
                <a:latin typeface="Meiryo"/>
                <a:cs typeface="Meiryo"/>
              </a:rPr>
              <a:t> </a:t>
            </a:r>
            <a:r>
              <a:rPr sz="2850" i="1" spc="-15" dirty="0" smtClean="0">
                <a:latin typeface="Times New Roman"/>
                <a:cs typeface="Times New Roman"/>
              </a:rPr>
              <a:t>p	</a:t>
            </a:r>
            <a:r>
              <a:rPr sz="2850" spc="-15" dirty="0" smtClean="0">
                <a:latin typeface="Times New Roman"/>
                <a:cs typeface="Times New Roman"/>
              </a:rPr>
              <a:t>or	</a:t>
            </a:r>
            <a:r>
              <a:rPr sz="2850" spc="-830" dirty="0" smtClean="0">
                <a:latin typeface="Meiryo"/>
                <a:cs typeface="Meiryo"/>
              </a:rPr>
              <a:t>∇</a:t>
            </a:r>
            <a:r>
              <a:rPr sz="2850" spc="-595" dirty="0" smtClean="0">
                <a:latin typeface="Meiryo"/>
                <a:cs typeface="Meiryo"/>
              </a:rPr>
              <a:t> </a:t>
            </a:r>
            <a:r>
              <a:rPr sz="2850" spc="-290" dirty="0" smtClean="0">
                <a:latin typeface="Meiryo"/>
                <a:cs typeface="Meiryo"/>
              </a:rPr>
              <a:t>⋅</a:t>
            </a:r>
            <a:r>
              <a:rPr sz="2850" spc="-80" dirty="0" smtClean="0">
                <a:latin typeface="Meiryo"/>
                <a:cs typeface="Meiryo"/>
              </a:rPr>
              <a:t> </a:t>
            </a:r>
            <a:r>
              <a:rPr sz="2850" i="1" spc="-10" dirty="0" smtClean="0">
                <a:latin typeface="Times New Roman"/>
                <a:cs typeface="Times New Roman"/>
              </a:rPr>
              <a:t>j</a:t>
            </a:r>
            <a:r>
              <a:rPr sz="2850" i="1" spc="204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=</a:t>
            </a:r>
            <a:endParaRPr sz="2850">
              <a:latin typeface="Meiryo"/>
              <a:cs typeface="Meiryo"/>
            </a:endParaRPr>
          </a:p>
          <a:p>
            <a:pPr marL="526415">
              <a:lnSpc>
                <a:spcPts val="3185"/>
              </a:lnSpc>
              <a:spcBef>
                <a:spcPts val="495"/>
              </a:spcBef>
            </a:pPr>
            <a:r>
              <a:rPr sz="2850" spc="360" dirty="0" smtClean="0"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850" spc="-830" dirty="0" smtClean="0">
                <a:latin typeface="Meiryo"/>
                <a:cs typeface="Meiryo"/>
              </a:rPr>
              <a:t>∇</a:t>
            </a:r>
            <a:r>
              <a:rPr sz="2850" spc="-595" dirty="0" smtClean="0">
                <a:latin typeface="Meiryo"/>
                <a:cs typeface="Meiryo"/>
              </a:rPr>
              <a:t> </a:t>
            </a:r>
            <a:r>
              <a:rPr sz="2850" spc="-290" dirty="0" smtClean="0">
                <a:latin typeface="Meiryo"/>
                <a:cs typeface="Meiryo"/>
              </a:rPr>
              <a:t>⋅</a:t>
            </a:r>
            <a:r>
              <a:rPr sz="2850" spc="-530" dirty="0" smtClean="0">
                <a:latin typeface="Meiryo"/>
                <a:cs typeface="Meiryo"/>
              </a:rPr>
              <a:t> </a:t>
            </a:r>
            <a:r>
              <a:rPr sz="2850" i="1" spc="-20" dirty="0" smtClean="0">
                <a:latin typeface="Times New Roman"/>
                <a:cs typeface="Times New Roman"/>
              </a:rPr>
              <a:t>B</a:t>
            </a:r>
            <a:r>
              <a:rPr sz="2850" i="1" spc="-5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=</a:t>
            </a:r>
            <a:r>
              <a:rPr sz="2850" spc="-350" dirty="0" smtClean="0">
                <a:latin typeface="Meiryo"/>
                <a:cs typeface="Meiryo"/>
              </a:rPr>
              <a:t> </a:t>
            </a:r>
            <a:r>
              <a:rPr sz="2850" spc="-15" dirty="0" smtClean="0">
                <a:latin typeface="Times New Roman"/>
                <a:cs typeface="Times New Roman"/>
              </a:rPr>
              <a:t>0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5033" y="3161067"/>
            <a:ext cx="277749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20" dirty="0" smtClean="0">
                <a:latin typeface="Times New Roman"/>
                <a:cs typeface="Times New Roman"/>
              </a:rPr>
              <a:t>Ampère</a:t>
            </a:r>
            <a:r>
              <a:rPr sz="2850" spc="-360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−</a:t>
            </a:r>
            <a:r>
              <a:rPr sz="2850" spc="-490" dirty="0" smtClean="0">
                <a:latin typeface="Meiryo"/>
                <a:cs typeface="Meiryo"/>
              </a:rPr>
              <a:t> </a:t>
            </a:r>
            <a:r>
              <a:rPr sz="2850" spc="-15" dirty="0" smtClean="0">
                <a:latin typeface="Times New Roman"/>
                <a:cs typeface="Times New Roman"/>
              </a:rPr>
              <a:t>Maxwell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2449" y="2125680"/>
            <a:ext cx="261620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15" dirty="0" smtClean="0">
                <a:latin typeface="Times New Roman"/>
                <a:cs typeface="Times New Roman"/>
              </a:rPr>
              <a:t>Faraday</a:t>
            </a:r>
            <a:r>
              <a:rPr sz="2850" spc="-229" dirty="0" smtClean="0">
                <a:latin typeface="Times New Roman"/>
                <a:cs typeface="Times New Roman"/>
              </a:rPr>
              <a:t> </a:t>
            </a:r>
            <a:r>
              <a:rPr sz="2850" spc="-15" dirty="0" smtClean="0">
                <a:latin typeface="Times New Roman"/>
                <a:cs typeface="Times New Roman"/>
              </a:rPr>
              <a:t>induction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049" y="2127125"/>
            <a:ext cx="2146935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830" dirty="0" smtClean="0">
                <a:latin typeface="Meiryo"/>
                <a:cs typeface="Meiryo"/>
              </a:rPr>
              <a:t>∇</a:t>
            </a:r>
            <a:r>
              <a:rPr sz="2850" spc="-645" dirty="0" smtClean="0">
                <a:latin typeface="Meiryo"/>
                <a:cs typeface="Meiryo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×</a:t>
            </a:r>
            <a:r>
              <a:rPr sz="2850" spc="-484" dirty="0" smtClean="0">
                <a:latin typeface="Meiryo"/>
                <a:cs typeface="Meiryo"/>
              </a:rPr>
              <a:t> </a:t>
            </a:r>
            <a:r>
              <a:rPr sz="2850" i="1" spc="-20" dirty="0" smtClean="0">
                <a:latin typeface="Times New Roman"/>
                <a:cs typeface="Times New Roman"/>
              </a:rPr>
              <a:t>E</a:t>
            </a:r>
            <a:r>
              <a:rPr sz="2850" i="1" spc="-95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+</a:t>
            </a:r>
            <a:r>
              <a:rPr sz="2850" spc="-250" dirty="0" smtClean="0">
                <a:latin typeface="Meiryo"/>
                <a:cs typeface="Meiryo"/>
              </a:rPr>
              <a:t> </a:t>
            </a:r>
            <a:r>
              <a:rPr sz="4275" spc="-630" baseline="35087" dirty="0" smtClean="0">
                <a:latin typeface="Meiryo"/>
                <a:cs typeface="Meiryo"/>
              </a:rPr>
              <a:t>∂</a:t>
            </a:r>
            <a:r>
              <a:rPr sz="4275" i="1" spc="-30" baseline="35087" dirty="0" smtClean="0">
                <a:latin typeface="Times New Roman"/>
                <a:cs typeface="Times New Roman"/>
              </a:rPr>
              <a:t>B</a:t>
            </a:r>
            <a:r>
              <a:rPr sz="4275" i="1" spc="337" baseline="35087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=</a:t>
            </a:r>
            <a:r>
              <a:rPr sz="2850" spc="-350" dirty="0" smtClean="0">
                <a:latin typeface="Meiryo"/>
                <a:cs typeface="Meiryo"/>
              </a:rPr>
              <a:t> </a:t>
            </a:r>
            <a:r>
              <a:rPr sz="2850" spc="-15" dirty="0" smtClean="0">
                <a:latin typeface="Times New Roman"/>
                <a:cs typeface="Times New Roman"/>
              </a:rPr>
              <a:t>0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4482" y="4416465"/>
            <a:ext cx="301625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425" dirty="0" smtClean="0">
                <a:latin typeface="Meiryo"/>
                <a:cs typeface="Meiryo"/>
              </a:rPr>
              <a:t>∂</a:t>
            </a:r>
            <a:r>
              <a:rPr sz="2850" i="1" spc="-10" dirty="0" smtClean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688" y="3161789"/>
            <a:ext cx="224155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830" dirty="0" smtClean="0">
                <a:latin typeface="Meiryo"/>
                <a:cs typeface="Meiryo"/>
              </a:rPr>
              <a:t>∇</a:t>
            </a:r>
            <a:r>
              <a:rPr sz="2850" spc="-645" dirty="0" smtClean="0">
                <a:latin typeface="Meiryo"/>
                <a:cs typeface="Meiryo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×</a:t>
            </a:r>
            <a:r>
              <a:rPr sz="2850" spc="-480" dirty="0" smtClean="0">
                <a:latin typeface="Meiryo"/>
                <a:cs typeface="Meiryo"/>
              </a:rPr>
              <a:t> </a:t>
            </a:r>
            <a:r>
              <a:rPr sz="2850" i="1" spc="-25" dirty="0" smtClean="0">
                <a:latin typeface="Times New Roman"/>
                <a:cs typeface="Times New Roman"/>
              </a:rPr>
              <a:t>H</a:t>
            </a:r>
            <a:r>
              <a:rPr sz="2850" i="1" spc="120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−</a:t>
            </a:r>
            <a:r>
              <a:rPr sz="2850" spc="-290" dirty="0" smtClean="0">
                <a:latin typeface="Meiryo"/>
                <a:cs typeface="Meiryo"/>
              </a:rPr>
              <a:t> </a:t>
            </a:r>
            <a:r>
              <a:rPr sz="4275" spc="-637" baseline="35087" dirty="0" smtClean="0">
                <a:latin typeface="Meiryo"/>
                <a:cs typeface="Meiryo"/>
              </a:rPr>
              <a:t>∂</a:t>
            </a:r>
            <a:r>
              <a:rPr sz="4275" i="1" spc="-37" baseline="35087" dirty="0" smtClean="0">
                <a:latin typeface="Times New Roman"/>
                <a:cs typeface="Times New Roman"/>
              </a:rPr>
              <a:t>D</a:t>
            </a:r>
            <a:r>
              <a:rPr sz="4275" i="1" spc="337" baseline="35087" dirty="0" smtClean="0">
                <a:latin typeface="Times New Roman"/>
                <a:cs typeface="Times New Roman"/>
              </a:rPr>
              <a:t> </a:t>
            </a:r>
            <a:r>
              <a:rPr sz="2850" spc="-735" dirty="0" smtClean="0">
                <a:latin typeface="Meiryo"/>
                <a:cs typeface="Meiryo"/>
              </a:rPr>
              <a:t>=</a:t>
            </a:r>
            <a:r>
              <a:rPr sz="2850" spc="225" dirty="0" smtClean="0">
                <a:latin typeface="Meiryo"/>
                <a:cs typeface="Meiryo"/>
              </a:rPr>
              <a:t> </a:t>
            </a:r>
            <a:r>
              <a:rPr sz="2850" i="1" spc="-10" dirty="0" smtClean="0">
                <a:latin typeface="Times New Roman"/>
                <a:cs typeface="Times New Roman"/>
              </a:rPr>
              <a:t>j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5264" y="3443577"/>
            <a:ext cx="30099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425" dirty="0" smtClean="0">
                <a:latin typeface="Meiryo"/>
                <a:cs typeface="Meiryo"/>
              </a:rPr>
              <a:t>∂</a:t>
            </a:r>
            <a:r>
              <a:rPr sz="2850" i="1" spc="-10" dirty="0" smtClean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2896" y="2408913"/>
            <a:ext cx="301625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-420" dirty="0" smtClean="0">
                <a:latin typeface="Meiryo"/>
                <a:cs typeface="Meiryo"/>
              </a:rPr>
              <a:t>∂</a:t>
            </a:r>
            <a:r>
              <a:rPr sz="2850" i="1" spc="-10" dirty="0" smtClean="0">
                <a:latin typeface="Times New Roman"/>
                <a:cs typeface="Times New Roman"/>
              </a:rPr>
              <a:t>t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1399" y="3840969"/>
            <a:ext cx="173355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360" dirty="0" smtClean="0"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1609" y="2868803"/>
            <a:ext cx="173355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360" dirty="0" smtClean="0"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9148" y="2624227"/>
            <a:ext cx="173355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360" dirty="0" smtClean="0"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2804" y="2852185"/>
            <a:ext cx="173355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360" dirty="0" smtClean="0"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28807" y="1815338"/>
            <a:ext cx="173355" cy="440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50" spc="360" dirty="0" smtClean="0">
                <a:latin typeface="Arial"/>
                <a:cs typeface="Arial"/>
              </a:rPr>
              <a:t> </a:t>
            </a:r>
            <a:endParaRPr sz="2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9206" y="4535154"/>
            <a:ext cx="886460" cy="810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3660">
              <a:lnSpc>
                <a:spcPct val="137900"/>
              </a:lnSpc>
            </a:pPr>
            <a:r>
              <a:rPr sz="1900" spc="0" dirty="0" smtClean="0">
                <a:latin typeface="Times New Roman"/>
                <a:cs typeface="Times New Roman"/>
              </a:rPr>
              <a:t>(</a:t>
            </a:r>
            <a:r>
              <a:rPr sz="1900" spc="-15" dirty="0" smtClean="0">
                <a:latin typeface="Times New Roman"/>
                <a:cs typeface="Times New Roman"/>
              </a:rPr>
              <a:t>Vs/</a:t>
            </a:r>
            <a:r>
              <a:rPr sz="1900" spc="60" dirty="0" smtClean="0">
                <a:latin typeface="Times New Roman"/>
                <a:cs typeface="Times New Roman"/>
              </a:rPr>
              <a:t>m</a:t>
            </a:r>
            <a:r>
              <a:rPr sz="1650" spc="-15" baseline="42929" dirty="0" smtClean="0">
                <a:latin typeface="Times New Roman"/>
                <a:cs typeface="Times New Roman"/>
              </a:rPr>
              <a:t>2</a:t>
            </a:r>
            <a:r>
              <a:rPr sz="1650" spc="-112" baseline="42929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) (A/</a:t>
            </a:r>
            <a:r>
              <a:rPr sz="1900" spc="-45" dirty="0" smtClean="0">
                <a:latin typeface="Times New Roman"/>
                <a:cs typeface="Times New Roman"/>
              </a:rPr>
              <a:t>m</a:t>
            </a:r>
            <a:r>
              <a:rPr sz="1900" spc="-10" dirty="0" smtClean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0295" y="5443453"/>
            <a:ext cx="3118485" cy="69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85"/>
              </a:lnSpc>
              <a:tabLst>
                <a:tab pos="419100" algn="l"/>
                <a:tab pos="2426335" algn="l"/>
              </a:tabLst>
            </a:pPr>
            <a:r>
              <a:rPr sz="1900" i="1" spc="-15" dirty="0" smtClean="0">
                <a:latin typeface="Times New Roman"/>
                <a:cs typeface="Times New Roman"/>
              </a:rPr>
              <a:t>D	</a:t>
            </a:r>
            <a:r>
              <a:rPr sz="1900" spc="-10" dirty="0" smtClean="0">
                <a:latin typeface="Times New Roman"/>
                <a:cs typeface="Times New Roman"/>
              </a:rPr>
              <a:t>d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-10" dirty="0" smtClean="0">
                <a:latin typeface="Times New Roman"/>
                <a:cs typeface="Times New Roman"/>
              </a:rPr>
              <a:t>sp</a:t>
            </a:r>
            <a:r>
              <a:rPr sz="1900" spc="-15" dirty="0" smtClean="0">
                <a:latin typeface="Times New Roman"/>
                <a:cs typeface="Times New Roman"/>
              </a:rPr>
              <a:t>l</a:t>
            </a:r>
            <a:r>
              <a:rPr sz="1900" spc="0" dirty="0" smtClean="0">
                <a:latin typeface="Times New Roman"/>
                <a:cs typeface="Times New Roman"/>
              </a:rPr>
              <a:t>ace</a:t>
            </a:r>
            <a:r>
              <a:rPr sz="1900" spc="-4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0" dirty="0" smtClean="0">
                <a:latin typeface="Times New Roman"/>
                <a:cs typeface="Times New Roman"/>
              </a:rPr>
              <a:t>nt</a:t>
            </a:r>
            <a:r>
              <a:rPr sz="1900" spc="-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f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5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l</a:t>
            </a:r>
            <a:r>
              <a:rPr sz="1900" spc="-10" dirty="0" smtClean="0">
                <a:latin typeface="Times New Roman"/>
                <a:cs typeface="Times New Roman"/>
              </a:rPr>
              <a:t>d	</a:t>
            </a:r>
            <a:r>
              <a:rPr sz="1900" spc="0" dirty="0" smtClean="0">
                <a:latin typeface="Times New Roman"/>
                <a:cs typeface="Times New Roman"/>
              </a:rPr>
              <a:t>(</a:t>
            </a:r>
            <a:r>
              <a:rPr sz="1900" spc="-30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/</a:t>
            </a:r>
            <a:r>
              <a:rPr sz="1900" spc="45" dirty="0" smtClean="0">
                <a:latin typeface="Times New Roman"/>
                <a:cs typeface="Times New Roman"/>
              </a:rPr>
              <a:t>m</a:t>
            </a:r>
            <a:r>
              <a:rPr sz="1650" spc="-15" baseline="42929" dirty="0" smtClean="0">
                <a:latin typeface="Times New Roman"/>
                <a:cs typeface="Times New Roman"/>
              </a:rPr>
              <a:t>2</a:t>
            </a:r>
            <a:r>
              <a:rPr sz="1650" spc="-97" baseline="42929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32384">
              <a:lnSpc>
                <a:spcPts val="1470"/>
              </a:lnSpc>
            </a:pPr>
            <a:r>
              <a:rPr sz="1900" spc="240" dirty="0" smtClean="0">
                <a:latin typeface="Arial"/>
                <a:cs typeface="Arial"/>
              </a:rPr>
              <a:t> </a:t>
            </a:r>
            <a:endParaRPr sz="1900">
              <a:latin typeface="Arial"/>
              <a:cs typeface="Arial"/>
            </a:endParaRPr>
          </a:p>
          <a:p>
            <a:pPr marL="51435">
              <a:lnSpc>
                <a:spcPts val="1850"/>
              </a:lnSpc>
              <a:tabLst>
                <a:tab pos="366395" algn="l"/>
                <a:tab pos="2038985" algn="l"/>
              </a:tabLst>
            </a:pPr>
            <a:r>
              <a:rPr sz="1900" i="1" spc="-10" dirty="0" smtClean="0">
                <a:latin typeface="Times New Roman"/>
                <a:cs typeface="Times New Roman"/>
              </a:rPr>
              <a:t>j	</a:t>
            </a:r>
            <a:r>
              <a:rPr sz="1900" spc="0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u</a:t>
            </a:r>
            <a:r>
              <a:rPr sz="1900" spc="0" dirty="0" smtClean="0">
                <a:latin typeface="Times New Roman"/>
                <a:cs typeface="Times New Roman"/>
              </a:rPr>
              <a:t>rre</a:t>
            </a:r>
            <a:r>
              <a:rPr sz="1900" spc="-10" dirty="0" smtClean="0">
                <a:latin typeface="Times New Roman"/>
                <a:cs typeface="Times New Roman"/>
              </a:rPr>
              <a:t>nt d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0" dirty="0" smtClean="0">
                <a:latin typeface="Times New Roman"/>
                <a:cs typeface="Times New Roman"/>
              </a:rPr>
              <a:t>nsity	(A/</a:t>
            </a:r>
            <a:r>
              <a:rPr sz="1900" spc="60" dirty="0" smtClean="0">
                <a:latin typeface="Times New Roman"/>
                <a:cs typeface="Times New Roman"/>
              </a:rPr>
              <a:t>m</a:t>
            </a:r>
            <a:r>
              <a:rPr sz="1650" spc="-15" baseline="42929" dirty="0" smtClean="0">
                <a:latin typeface="Times New Roman"/>
                <a:cs typeface="Times New Roman"/>
              </a:rPr>
              <a:t>2</a:t>
            </a:r>
            <a:r>
              <a:rPr sz="1650" spc="-127" baseline="42929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0295" y="4245650"/>
            <a:ext cx="2746375" cy="1291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085"/>
              </a:lnSpc>
              <a:tabLst>
                <a:tab pos="400685" algn="l"/>
                <a:tab pos="2019935" algn="l"/>
              </a:tabLst>
            </a:pPr>
            <a:r>
              <a:rPr sz="1900" i="1" spc="-15" dirty="0" smtClean="0">
                <a:latin typeface="Times New Roman"/>
                <a:cs typeface="Times New Roman"/>
              </a:rPr>
              <a:t>E	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l</a:t>
            </a:r>
            <a:r>
              <a:rPr sz="1900" spc="0" dirty="0" smtClean="0">
                <a:latin typeface="Times New Roman"/>
                <a:cs typeface="Times New Roman"/>
              </a:rPr>
              <a:t>ec</a:t>
            </a:r>
            <a:r>
              <a:rPr sz="1900" spc="-15" dirty="0" smtClean="0">
                <a:latin typeface="Times New Roman"/>
                <a:cs typeface="Times New Roman"/>
              </a:rPr>
              <a:t>t</a:t>
            </a:r>
            <a:r>
              <a:rPr sz="1900" spc="0" dirty="0" smtClean="0">
                <a:latin typeface="Times New Roman"/>
                <a:cs typeface="Times New Roman"/>
              </a:rPr>
              <a:t>r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0" dirty="0" smtClean="0">
                <a:latin typeface="Times New Roman"/>
                <a:cs typeface="Times New Roman"/>
              </a:rPr>
              <a:t>ca</a:t>
            </a:r>
            <a:r>
              <a:rPr sz="1900" spc="-10" dirty="0" smtClean="0">
                <a:latin typeface="Times New Roman"/>
                <a:cs typeface="Times New Roman"/>
              </a:rPr>
              <a:t>l</a:t>
            </a:r>
            <a:r>
              <a:rPr sz="1900" spc="-5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f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l</a:t>
            </a:r>
            <a:r>
              <a:rPr sz="1900" spc="-10" dirty="0" smtClean="0">
                <a:latin typeface="Times New Roman"/>
                <a:cs typeface="Times New Roman"/>
              </a:rPr>
              <a:t>d	</a:t>
            </a:r>
            <a:r>
              <a:rPr sz="1900" spc="0" dirty="0" smtClean="0">
                <a:latin typeface="Times New Roman"/>
                <a:cs typeface="Times New Roman"/>
              </a:rPr>
              <a:t>(</a:t>
            </a:r>
            <a:r>
              <a:rPr sz="1900" spc="-10" dirty="0" smtClean="0">
                <a:latin typeface="Times New Roman"/>
                <a:cs typeface="Times New Roman"/>
              </a:rPr>
              <a:t>V/</a:t>
            </a:r>
            <a:r>
              <a:rPr sz="1900" spc="-50" dirty="0" smtClean="0">
                <a:latin typeface="Times New Roman"/>
                <a:cs typeface="Times New Roman"/>
              </a:rPr>
              <a:t>m</a:t>
            </a:r>
            <a:r>
              <a:rPr sz="1900" spc="-10" dirty="0" smtClean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52069">
              <a:lnSpc>
                <a:spcPts val="1585"/>
              </a:lnSpc>
            </a:pPr>
            <a:r>
              <a:rPr sz="1900" spc="240" dirty="0" smtClean="0">
                <a:latin typeface="Arial"/>
                <a:cs typeface="Arial"/>
              </a:rPr>
              <a:t> 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560"/>
              </a:lnSpc>
              <a:tabLst>
                <a:tab pos="396875" algn="l"/>
              </a:tabLst>
            </a:pPr>
            <a:r>
              <a:rPr sz="1900" i="1" spc="-15" dirty="0" smtClean="0">
                <a:latin typeface="Times New Roman"/>
                <a:cs typeface="Times New Roman"/>
              </a:rPr>
              <a:t>B	</a:t>
            </a:r>
            <a:r>
              <a:rPr sz="1900" spc="-45" dirty="0" smtClean="0">
                <a:latin typeface="Times New Roman"/>
                <a:cs typeface="Times New Roman"/>
              </a:rPr>
              <a:t>m</a:t>
            </a:r>
            <a:r>
              <a:rPr sz="1900" spc="5" dirty="0" smtClean="0">
                <a:latin typeface="Times New Roman"/>
                <a:cs typeface="Times New Roman"/>
              </a:rPr>
              <a:t>a</a:t>
            </a:r>
            <a:r>
              <a:rPr sz="1900" spc="-40" dirty="0" smtClean="0">
                <a:latin typeface="Times New Roman"/>
                <a:cs typeface="Times New Roman"/>
              </a:rPr>
              <a:t>g</a:t>
            </a:r>
            <a:r>
              <a:rPr sz="1900" spc="-15" dirty="0" smtClean="0">
                <a:latin typeface="Times New Roman"/>
                <a:cs typeface="Times New Roman"/>
              </a:rPr>
              <a:t>n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ti</a:t>
            </a:r>
            <a:r>
              <a:rPr sz="1900" spc="-10" dirty="0" smtClean="0">
                <a:latin typeface="Times New Roman"/>
                <a:cs typeface="Times New Roman"/>
              </a:rPr>
              <a:t>c</a:t>
            </a:r>
            <a:r>
              <a:rPr sz="1900" spc="-70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i</a:t>
            </a:r>
            <a:r>
              <a:rPr sz="1900" spc="-15" dirty="0" smtClean="0">
                <a:latin typeface="Times New Roman"/>
                <a:cs typeface="Times New Roman"/>
              </a:rPr>
              <a:t>ndu</a:t>
            </a:r>
            <a:r>
              <a:rPr sz="1900" spc="0" dirty="0" smtClean="0">
                <a:latin typeface="Times New Roman"/>
                <a:cs typeface="Times New Roman"/>
              </a:rPr>
              <a:t>c</a:t>
            </a:r>
            <a:r>
              <a:rPr sz="1900" spc="-15" dirty="0" smtClean="0">
                <a:latin typeface="Times New Roman"/>
                <a:cs typeface="Times New Roman"/>
              </a:rPr>
              <a:t>ti</a:t>
            </a:r>
            <a:r>
              <a:rPr sz="1900" spc="-40" dirty="0" smtClean="0">
                <a:latin typeface="Times New Roman"/>
                <a:cs typeface="Times New Roman"/>
              </a:rPr>
              <a:t>o</a:t>
            </a:r>
            <a:r>
              <a:rPr sz="1900" spc="-10" dirty="0" smtClean="0">
                <a:latin typeface="Times New Roman"/>
                <a:cs typeface="Times New Roman"/>
              </a:rPr>
              <a:t>n</a:t>
            </a:r>
            <a:r>
              <a:rPr sz="1900" spc="-2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f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0" dirty="0" smtClean="0">
                <a:latin typeface="Times New Roman"/>
                <a:cs typeface="Times New Roman"/>
              </a:rPr>
              <a:t>ld</a:t>
            </a:r>
            <a:endParaRPr sz="1900">
              <a:latin typeface="Times New Roman"/>
              <a:cs typeface="Times New Roman"/>
            </a:endParaRPr>
          </a:p>
          <a:p>
            <a:pPr marL="78105">
              <a:lnSpc>
                <a:spcPts val="1585"/>
              </a:lnSpc>
            </a:pPr>
            <a:r>
              <a:rPr sz="1900" spc="240" dirty="0" smtClean="0">
                <a:latin typeface="Arial"/>
                <a:cs typeface="Arial"/>
              </a:rPr>
              <a:t> 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560"/>
              </a:lnSpc>
              <a:tabLst>
                <a:tab pos="448945" algn="l"/>
              </a:tabLst>
            </a:pPr>
            <a:r>
              <a:rPr sz="1900" i="1" spc="-15" dirty="0" smtClean="0">
                <a:latin typeface="Times New Roman"/>
                <a:cs typeface="Times New Roman"/>
              </a:rPr>
              <a:t>H	</a:t>
            </a:r>
            <a:r>
              <a:rPr sz="1900" spc="-45" dirty="0" smtClean="0">
                <a:latin typeface="Times New Roman"/>
                <a:cs typeface="Times New Roman"/>
              </a:rPr>
              <a:t>m</a:t>
            </a:r>
            <a:r>
              <a:rPr sz="1900" spc="0" dirty="0" smtClean="0">
                <a:latin typeface="Times New Roman"/>
                <a:cs typeface="Times New Roman"/>
              </a:rPr>
              <a:t>a</a:t>
            </a:r>
            <a:r>
              <a:rPr sz="1900" spc="-35" dirty="0" smtClean="0">
                <a:latin typeface="Times New Roman"/>
                <a:cs typeface="Times New Roman"/>
              </a:rPr>
              <a:t>g</a:t>
            </a:r>
            <a:r>
              <a:rPr sz="1900" spc="-15" dirty="0" smtClean="0">
                <a:latin typeface="Times New Roman"/>
                <a:cs typeface="Times New Roman"/>
              </a:rPr>
              <a:t>n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ti</a:t>
            </a:r>
            <a:r>
              <a:rPr sz="1900" spc="-10" dirty="0" smtClean="0">
                <a:latin typeface="Times New Roman"/>
                <a:cs typeface="Times New Roman"/>
              </a:rPr>
              <a:t>c</a:t>
            </a:r>
            <a:r>
              <a:rPr sz="1900" spc="-65" dirty="0" smtClean="0">
                <a:latin typeface="Times New Roman"/>
                <a:cs typeface="Times New Roman"/>
              </a:rPr>
              <a:t> </a:t>
            </a:r>
            <a:r>
              <a:rPr sz="1900" spc="0" dirty="0" smtClean="0">
                <a:latin typeface="Times New Roman"/>
                <a:cs typeface="Times New Roman"/>
              </a:rPr>
              <a:t>f</a:t>
            </a:r>
            <a:r>
              <a:rPr sz="1900" spc="-15" dirty="0" smtClean="0">
                <a:latin typeface="Times New Roman"/>
                <a:cs typeface="Times New Roman"/>
              </a:rPr>
              <a:t>i</a:t>
            </a:r>
            <a:r>
              <a:rPr sz="1900" spc="0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l</a:t>
            </a:r>
            <a:r>
              <a:rPr sz="1900" spc="-10" dirty="0" smtClean="0">
                <a:latin typeface="Times New Roman"/>
                <a:cs typeface="Times New Roman"/>
              </a:rPr>
              <a:t>d</a:t>
            </a:r>
            <a:r>
              <a:rPr sz="1900" spc="-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st</a:t>
            </a:r>
            <a:r>
              <a:rPr sz="1900" spc="0" dirty="0" smtClean="0">
                <a:latin typeface="Times New Roman"/>
                <a:cs typeface="Times New Roman"/>
              </a:rPr>
              <a:t>re</a:t>
            </a:r>
            <a:r>
              <a:rPr sz="1900" spc="-15" dirty="0" smtClean="0">
                <a:latin typeface="Times New Roman"/>
                <a:cs typeface="Times New Roman"/>
              </a:rPr>
              <a:t>n</a:t>
            </a:r>
            <a:r>
              <a:rPr sz="1900" spc="-40" dirty="0" smtClean="0">
                <a:latin typeface="Times New Roman"/>
                <a:cs typeface="Times New Roman"/>
              </a:rPr>
              <a:t>g</a:t>
            </a:r>
            <a:r>
              <a:rPr sz="1900" spc="-10" dirty="0" smtClean="0">
                <a:latin typeface="Times New Roman"/>
                <a:cs typeface="Times New Roman"/>
              </a:rPr>
              <a:t>ht</a:t>
            </a:r>
            <a:endParaRPr sz="1900">
              <a:latin typeface="Times New Roman"/>
              <a:cs typeface="Times New Roman"/>
            </a:endParaRPr>
          </a:p>
          <a:p>
            <a:pPr marL="66040">
              <a:lnSpc>
                <a:spcPts val="1730"/>
              </a:lnSpc>
            </a:pPr>
            <a:r>
              <a:rPr sz="1900" spc="240" dirty="0" smtClean="0">
                <a:latin typeface="Arial"/>
                <a:cs typeface="Arial"/>
              </a:rPr>
              <a:t> 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42725" y="4208017"/>
            <a:ext cx="3842004" cy="2376678"/>
          </a:xfrm>
          <a:custGeom>
            <a:avLst/>
            <a:gdLst/>
            <a:ahLst/>
            <a:cxnLst/>
            <a:rect l="l" t="t" r="r" b="b"/>
            <a:pathLst>
              <a:path w="3842004" h="2376678">
                <a:moveTo>
                  <a:pt x="0" y="0"/>
                </a:moveTo>
                <a:lnTo>
                  <a:pt x="0" y="2376678"/>
                </a:lnTo>
                <a:lnTo>
                  <a:pt x="3842004" y="2376678"/>
                </a:lnTo>
                <a:lnTo>
                  <a:pt x="3842004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499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3602" y="6230691"/>
            <a:ext cx="2314575" cy="300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31314" algn="l"/>
              </a:tabLst>
            </a:pPr>
            <a:r>
              <a:rPr sz="1900" spc="0" dirty="0" smtClean="0">
                <a:latin typeface="Times New Roman"/>
                <a:cs typeface="Times New Roman"/>
              </a:rPr>
              <a:t>c</a:t>
            </a:r>
            <a:r>
              <a:rPr sz="1900" spc="-10" dirty="0" smtClean="0">
                <a:latin typeface="Times New Roman"/>
                <a:cs typeface="Times New Roman"/>
              </a:rPr>
              <a:t>h</a:t>
            </a:r>
            <a:r>
              <a:rPr sz="1900" spc="0" dirty="0" smtClean="0">
                <a:latin typeface="Times New Roman"/>
                <a:cs typeface="Times New Roman"/>
              </a:rPr>
              <a:t>ar</a:t>
            </a:r>
            <a:r>
              <a:rPr sz="1900" spc="-35" dirty="0" smtClean="0">
                <a:latin typeface="Times New Roman"/>
                <a:cs typeface="Times New Roman"/>
              </a:rPr>
              <a:t>g</a:t>
            </a:r>
            <a:r>
              <a:rPr sz="1900" spc="-10" dirty="0" smtClean="0">
                <a:latin typeface="Times New Roman"/>
                <a:cs typeface="Times New Roman"/>
              </a:rPr>
              <a:t>e</a:t>
            </a:r>
            <a:r>
              <a:rPr sz="1900" spc="-65" dirty="0" smtClean="0">
                <a:latin typeface="Times New Roman"/>
                <a:cs typeface="Times New Roman"/>
              </a:rPr>
              <a:t> </a:t>
            </a:r>
            <a:r>
              <a:rPr sz="1900" spc="-15" dirty="0" smtClean="0">
                <a:latin typeface="Times New Roman"/>
                <a:cs typeface="Times New Roman"/>
              </a:rPr>
              <a:t>d</a:t>
            </a:r>
            <a:r>
              <a:rPr sz="1900" spc="5" dirty="0" smtClean="0">
                <a:latin typeface="Times New Roman"/>
                <a:cs typeface="Times New Roman"/>
              </a:rPr>
              <a:t>e</a:t>
            </a:r>
            <a:r>
              <a:rPr sz="1900" spc="-15" dirty="0" smtClean="0">
                <a:latin typeface="Times New Roman"/>
                <a:cs typeface="Times New Roman"/>
              </a:rPr>
              <a:t>nsit</a:t>
            </a:r>
            <a:r>
              <a:rPr sz="1900" spc="-10" dirty="0" smtClean="0">
                <a:latin typeface="Times New Roman"/>
                <a:cs typeface="Times New Roman"/>
              </a:rPr>
              <a:t>y	</a:t>
            </a:r>
            <a:r>
              <a:rPr sz="1900" spc="0" dirty="0" smtClean="0">
                <a:latin typeface="Times New Roman"/>
                <a:cs typeface="Times New Roman"/>
              </a:rPr>
              <a:t>(</a:t>
            </a:r>
            <a:r>
              <a:rPr sz="1900" spc="-25" dirty="0" smtClean="0">
                <a:latin typeface="Times New Roman"/>
                <a:cs typeface="Times New Roman"/>
              </a:rPr>
              <a:t>C</a:t>
            </a:r>
            <a:r>
              <a:rPr sz="1900" spc="-15" dirty="0" smtClean="0">
                <a:latin typeface="Times New Roman"/>
                <a:cs typeface="Times New Roman"/>
              </a:rPr>
              <a:t>/</a:t>
            </a:r>
            <a:r>
              <a:rPr sz="1900" spc="40" dirty="0" smtClean="0">
                <a:latin typeface="Times New Roman"/>
                <a:cs typeface="Times New Roman"/>
              </a:rPr>
              <a:t>m</a:t>
            </a:r>
            <a:r>
              <a:rPr sz="1650" spc="-15" baseline="42929" dirty="0" smtClean="0">
                <a:latin typeface="Times New Roman"/>
                <a:cs typeface="Times New Roman"/>
              </a:rPr>
              <a:t>3</a:t>
            </a:r>
            <a:r>
              <a:rPr sz="1650" spc="-195" baseline="42929" dirty="0" smtClean="0">
                <a:latin typeface="Times New Roman"/>
                <a:cs typeface="Times New Roman"/>
              </a:rPr>
              <a:t> </a:t>
            </a:r>
            <a:r>
              <a:rPr sz="1900" spc="-10" dirty="0" smtClean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0968" y="6230691"/>
            <a:ext cx="146050" cy="300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i="1" spc="-10" dirty="0" smtClean="0">
                <a:latin typeface="Times New Roman"/>
                <a:cs typeface="Times New Roman"/>
              </a:rPr>
              <a:t>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664">
              <a:lnSpc>
                <a:spcPct val="100000"/>
              </a:lnSpc>
            </a:pPr>
            <a:fld id="{81D60167-4931-47E6-BA6A-407CBD079E47}" type="slidenum">
              <a:rPr sz="1400" spc="-10" dirty="0" smtClean="0">
                <a:latin typeface="Times New Roman"/>
                <a:cs typeface="Times New Roman"/>
              </a:rPr>
              <a:t>8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2164">
              <a:lnSpc>
                <a:spcPct val="100000"/>
              </a:lnSpc>
            </a:pPr>
            <a:r>
              <a:rPr sz="4400" spc="-30" dirty="0" smtClean="0">
                <a:latin typeface="Times New Roman"/>
                <a:cs typeface="Times New Roman"/>
              </a:rPr>
              <a:t>B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5" dirty="0" smtClean="0">
                <a:latin typeface="Times New Roman"/>
                <a:cs typeface="Times New Roman"/>
              </a:rPr>
              <a:t>and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35" dirty="0" smtClean="0">
                <a:latin typeface="Times New Roman"/>
                <a:cs typeface="Times New Roman"/>
              </a:rPr>
              <a:t>H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20" dirty="0" smtClean="0">
                <a:latin typeface="Times New Roman"/>
                <a:cs typeface="Times New Roman"/>
              </a:rPr>
              <a:t>fields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0727" y="3457447"/>
            <a:ext cx="806957" cy="0"/>
          </a:xfrm>
          <a:custGeom>
            <a:avLst/>
            <a:gdLst/>
            <a:ahLst/>
            <a:cxnLst/>
            <a:rect l="l" t="t" r="r" b="b"/>
            <a:pathLst>
              <a:path w="806957">
                <a:moveTo>
                  <a:pt x="0" y="0"/>
                </a:moveTo>
                <a:lnTo>
                  <a:pt x="806957" y="0"/>
                </a:lnTo>
              </a:path>
            </a:pathLst>
          </a:custGeom>
          <a:ln w="19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7001" y="3445509"/>
            <a:ext cx="739775" cy="67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850" spc="-200" dirty="0" smtClean="0">
                <a:latin typeface="Meiryo"/>
                <a:cs typeface="Meiryo"/>
              </a:rPr>
              <a:t>μ</a:t>
            </a:r>
            <a:r>
              <a:rPr sz="3150" spc="15" baseline="-23809" dirty="0" smtClean="0">
                <a:latin typeface="Times New Roman"/>
                <a:cs typeface="Times New Roman"/>
              </a:rPr>
              <a:t>0</a:t>
            </a:r>
            <a:r>
              <a:rPr sz="3150" spc="-434" baseline="-23809" dirty="0" smtClean="0">
                <a:latin typeface="Times New Roman"/>
                <a:cs typeface="Times New Roman"/>
              </a:rPr>
              <a:t> </a:t>
            </a:r>
            <a:r>
              <a:rPr sz="3850" spc="-315" dirty="0" smtClean="0">
                <a:latin typeface="Meiryo"/>
                <a:cs typeface="Meiryo"/>
              </a:rPr>
              <a:t>μ</a:t>
            </a:r>
            <a:endParaRPr sz="38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7007" y="2817876"/>
            <a:ext cx="308610" cy="567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50" i="1" spc="-25" dirty="0" smtClean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013" y="2711405"/>
            <a:ext cx="778510" cy="965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2240">
              <a:lnSpc>
                <a:spcPts val="4090"/>
              </a:lnSpc>
            </a:pPr>
            <a:r>
              <a:rPr sz="3650" spc="465" dirty="0" smtClean="0">
                <a:latin typeface="Arial"/>
                <a:cs typeface="Arial"/>
              </a:rPr>
              <a:t> </a:t>
            </a:r>
            <a:endParaRPr sz="3650">
              <a:latin typeface="Arial"/>
              <a:cs typeface="Arial"/>
            </a:endParaRPr>
          </a:p>
          <a:p>
            <a:pPr marL="12700">
              <a:lnSpc>
                <a:spcPts val="3429"/>
              </a:lnSpc>
            </a:pPr>
            <a:r>
              <a:rPr sz="3650" i="1" spc="-30" dirty="0" smtClean="0">
                <a:latin typeface="Times New Roman"/>
                <a:cs typeface="Times New Roman"/>
              </a:rPr>
              <a:t>H</a:t>
            </a:r>
            <a:r>
              <a:rPr sz="3650" i="1" spc="380" dirty="0" smtClean="0">
                <a:latin typeface="Times New Roman"/>
                <a:cs typeface="Times New Roman"/>
              </a:rPr>
              <a:t> </a:t>
            </a:r>
            <a:r>
              <a:rPr sz="3650" spc="-940" dirty="0" smtClean="0">
                <a:latin typeface="Meiryo"/>
                <a:cs typeface="Meiryo"/>
              </a:rPr>
              <a:t>=</a:t>
            </a:r>
            <a:endParaRPr sz="3650"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551" y="2043628"/>
            <a:ext cx="1922780" cy="937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004"/>
              </a:lnSpc>
            </a:pPr>
            <a:r>
              <a:rPr sz="3650" i="1" spc="-25" dirty="0" smtClean="0">
                <a:latin typeface="Times New Roman"/>
                <a:cs typeface="Times New Roman"/>
              </a:rPr>
              <a:t>F</a:t>
            </a:r>
            <a:r>
              <a:rPr sz="3650" i="1" spc="275" dirty="0" smtClean="0">
                <a:latin typeface="Times New Roman"/>
                <a:cs typeface="Times New Roman"/>
              </a:rPr>
              <a:t> </a:t>
            </a:r>
            <a:r>
              <a:rPr sz="3650" spc="-940" dirty="0" smtClean="0">
                <a:latin typeface="Meiryo"/>
                <a:cs typeface="Meiryo"/>
              </a:rPr>
              <a:t>=</a:t>
            </a:r>
            <a:r>
              <a:rPr sz="3650" spc="-450" dirty="0" smtClean="0">
                <a:latin typeface="Meiryo"/>
                <a:cs typeface="Meiryo"/>
              </a:rPr>
              <a:t> </a:t>
            </a:r>
            <a:r>
              <a:rPr sz="3650" i="1" spc="-45" dirty="0" smtClean="0">
                <a:latin typeface="Times New Roman"/>
                <a:cs typeface="Times New Roman"/>
              </a:rPr>
              <a:t>e</a:t>
            </a:r>
            <a:r>
              <a:rPr sz="3650" i="1" spc="-20" dirty="0" smtClean="0">
                <a:latin typeface="Times New Roman"/>
                <a:cs typeface="Times New Roman"/>
              </a:rPr>
              <a:t>v</a:t>
            </a:r>
            <a:r>
              <a:rPr sz="3650" i="1" spc="-245" dirty="0" smtClean="0">
                <a:latin typeface="Times New Roman"/>
                <a:cs typeface="Times New Roman"/>
              </a:rPr>
              <a:t> </a:t>
            </a:r>
            <a:r>
              <a:rPr sz="3650" spc="-940" dirty="0" smtClean="0">
                <a:latin typeface="Meiryo"/>
                <a:cs typeface="Meiryo"/>
              </a:rPr>
              <a:t>×</a:t>
            </a:r>
            <a:r>
              <a:rPr sz="3650" spc="-620" dirty="0" smtClean="0">
                <a:latin typeface="Meiryo"/>
                <a:cs typeface="Meiryo"/>
              </a:rPr>
              <a:t> </a:t>
            </a:r>
            <a:r>
              <a:rPr sz="3650" i="1" spc="-25" dirty="0" smtClean="0">
                <a:latin typeface="Times New Roman"/>
                <a:cs typeface="Times New Roman"/>
              </a:rPr>
              <a:t>B</a:t>
            </a:r>
            <a:endParaRPr sz="3650">
              <a:latin typeface="Times New Roman"/>
              <a:cs typeface="Times New Roman"/>
            </a:endParaRPr>
          </a:p>
          <a:p>
            <a:pPr marL="1228725">
              <a:lnSpc>
                <a:spcPts val="3335"/>
              </a:lnSpc>
            </a:pPr>
            <a:r>
              <a:rPr sz="3650" spc="465" dirty="0" smtClean="0">
                <a:latin typeface="Arial"/>
                <a:cs typeface="Arial"/>
              </a:rPr>
              <a:t> 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8803" y="1747265"/>
            <a:ext cx="215265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50" spc="465" dirty="0" smtClean="0">
                <a:latin typeface="Arial"/>
                <a:cs typeface="Arial"/>
              </a:rPr>
              <a:t> 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2157" y="5132323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118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7549" y="4937759"/>
            <a:ext cx="1151255" cy="31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2000" spc="-165" dirty="0" smtClean="0">
                <a:latin typeface="Meiryo"/>
                <a:cs typeface="Meiryo"/>
              </a:rPr>
              <a:t>μ	</a:t>
            </a:r>
            <a:r>
              <a:rPr sz="1850" spc="-465" dirty="0" smtClean="0">
                <a:latin typeface="Meiryo"/>
                <a:cs typeface="Meiryo"/>
              </a:rPr>
              <a:t>=</a:t>
            </a:r>
            <a:r>
              <a:rPr sz="1850" spc="-180" dirty="0" smtClean="0">
                <a:latin typeface="Meiryo"/>
                <a:cs typeface="Meiryo"/>
              </a:rPr>
              <a:t> </a:t>
            </a:r>
            <a:r>
              <a:rPr sz="1850" spc="-75" dirty="0" smtClean="0">
                <a:latin typeface="Times New Roman"/>
                <a:cs typeface="Times New Roman"/>
              </a:rPr>
              <a:t>4</a:t>
            </a:r>
            <a:r>
              <a:rPr sz="2000" spc="-70" dirty="0" smtClean="0">
                <a:latin typeface="Meiryo"/>
                <a:cs typeface="Meiryo"/>
              </a:rPr>
              <a:t>π</a:t>
            </a:r>
            <a:r>
              <a:rPr sz="1850" spc="15" dirty="0" smtClean="0">
                <a:latin typeface="Times New Roman"/>
                <a:cs typeface="Times New Roman"/>
              </a:rPr>
              <a:t>1</a:t>
            </a:r>
            <a:r>
              <a:rPr sz="1850" spc="60" dirty="0" smtClean="0">
                <a:latin typeface="Times New Roman"/>
                <a:cs typeface="Times New Roman"/>
              </a:rPr>
              <a:t>0</a:t>
            </a:r>
            <a:r>
              <a:rPr sz="1650" spc="-442" baseline="42929" dirty="0" smtClean="0">
                <a:latin typeface="Meiryo"/>
                <a:cs typeface="Meiryo"/>
              </a:rPr>
              <a:t>−</a:t>
            </a:r>
            <a:r>
              <a:rPr sz="1650" spc="-15" baseline="42929" dirty="0" smtClean="0">
                <a:latin typeface="Times New Roman"/>
                <a:cs typeface="Times New Roman"/>
              </a:rPr>
              <a:t>7</a:t>
            </a:r>
            <a:endParaRPr sz="1650" baseline="42929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265" y="5114535"/>
            <a:ext cx="9525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 smtClean="0">
                <a:latin typeface="Times New Roman"/>
                <a:cs typeface="Times New Roman"/>
              </a:rPr>
              <a:t>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6647" y="5890254"/>
            <a:ext cx="810260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20" dirty="0" smtClean="0">
                <a:latin typeface="Times New Roman"/>
                <a:cs typeface="Times New Roman"/>
              </a:rPr>
              <a:t>(</a:t>
            </a:r>
            <a:r>
              <a:rPr sz="1850" spc="25" dirty="0" smtClean="0">
                <a:latin typeface="Times New Roman"/>
                <a:cs typeface="Times New Roman"/>
              </a:rPr>
              <a:t>V</a:t>
            </a:r>
            <a:r>
              <a:rPr sz="1850" spc="5" dirty="0" smtClean="0">
                <a:latin typeface="Times New Roman"/>
                <a:cs typeface="Times New Roman"/>
              </a:rPr>
              <a:t>s/</a:t>
            </a:r>
            <a:r>
              <a:rPr sz="1850" spc="95" dirty="0" smtClean="0">
                <a:latin typeface="Times New Roman"/>
                <a:cs typeface="Times New Roman"/>
              </a:rPr>
              <a:t>m</a:t>
            </a:r>
            <a:r>
              <a:rPr sz="1650" spc="-15" baseline="42929" dirty="0" smtClean="0">
                <a:latin typeface="Times New Roman"/>
                <a:cs typeface="Times New Roman"/>
              </a:rPr>
              <a:t>2</a:t>
            </a:r>
            <a:r>
              <a:rPr sz="1650" spc="-120" baseline="42929" dirty="0" smtClean="0">
                <a:latin typeface="Times New Roman"/>
                <a:cs typeface="Times New Roman"/>
              </a:rPr>
              <a:t> </a:t>
            </a:r>
            <a:r>
              <a:rPr sz="1850" spc="10" dirty="0" smtClean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0673" y="4807457"/>
            <a:ext cx="666750" cy="31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75" spc="-1695" baseline="-6006" dirty="0" smtClean="0">
                <a:latin typeface="Meiryo"/>
                <a:cs typeface="Meiryo"/>
              </a:rPr>
              <a:t>⎛</a:t>
            </a:r>
            <a:r>
              <a:rPr sz="2775" spc="247" baseline="-6006" dirty="0" smtClean="0">
                <a:latin typeface="Meiryo"/>
                <a:cs typeface="Meiryo"/>
              </a:rPr>
              <a:t> </a:t>
            </a:r>
            <a:r>
              <a:rPr sz="1850" spc="20" dirty="0" smtClean="0">
                <a:latin typeface="Times New Roman"/>
                <a:cs typeface="Times New Roman"/>
              </a:rPr>
              <a:t>Vs </a:t>
            </a:r>
            <a:r>
              <a:rPr sz="1850" spc="-225" dirty="0" smtClean="0">
                <a:latin typeface="Times New Roman"/>
                <a:cs typeface="Times New Roman"/>
              </a:rPr>
              <a:t> </a:t>
            </a:r>
            <a:r>
              <a:rPr sz="2775" spc="-1695" baseline="-6006" dirty="0" smtClean="0">
                <a:latin typeface="Meiryo"/>
                <a:cs typeface="Meiryo"/>
              </a:rPr>
              <a:t>⎞</a:t>
            </a:r>
            <a:endParaRPr sz="2775" baseline="-6006"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4616" y="4956933"/>
            <a:ext cx="2400935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15" dirty="0" smtClean="0">
                <a:latin typeface="Times New Roman"/>
                <a:cs typeface="Times New Roman"/>
              </a:rPr>
              <a:t>p</a:t>
            </a:r>
            <a:r>
              <a:rPr sz="1850" spc="20" dirty="0" smtClean="0">
                <a:latin typeface="Times New Roman"/>
                <a:cs typeface="Times New Roman"/>
              </a:rPr>
              <a:t>er</a:t>
            </a:r>
            <a:r>
              <a:rPr sz="1850" spc="-5" dirty="0" smtClean="0">
                <a:latin typeface="Times New Roman"/>
                <a:cs typeface="Times New Roman"/>
              </a:rPr>
              <a:t>m</a:t>
            </a:r>
            <a:r>
              <a:rPr sz="1850" spc="25" dirty="0" smtClean="0">
                <a:latin typeface="Times New Roman"/>
                <a:cs typeface="Times New Roman"/>
              </a:rPr>
              <a:t>ea</a:t>
            </a:r>
            <a:r>
              <a:rPr sz="1850" spc="15" dirty="0" smtClean="0">
                <a:latin typeface="Times New Roman"/>
                <a:cs typeface="Times New Roman"/>
              </a:rPr>
              <a:t>b</a:t>
            </a:r>
            <a:r>
              <a:rPr sz="1850" spc="5" dirty="0" smtClean="0">
                <a:latin typeface="Times New Roman"/>
                <a:cs typeface="Times New Roman"/>
              </a:rPr>
              <a:t>ilit</a:t>
            </a:r>
            <a:r>
              <a:rPr sz="1850" spc="15" dirty="0" smtClean="0">
                <a:latin typeface="Times New Roman"/>
                <a:cs typeface="Times New Roman"/>
              </a:rPr>
              <a:t>y</a:t>
            </a:r>
            <a:r>
              <a:rPr sz="1850" spc="-40" dirty="0" smtClean="0">
                <a:latin typeface="Times New Roman"/>
                <a:cs typeface="Times New Roman"/>
              </a:rPr>
              <a:t> </a:t>
            </a:r>
            <a:r>
              <a:rPr sz="1850" spc="20" dirty="0" smtClean="0">
                <a:latin typeface="Times New Roman"/>
                <a:cs typeface="Times New Roman"/>
              </a:rPr>
              <a:t>f</a:t>
            </a:r>
            <a:r>
              <a:rPr sz="1850" spc="-15" dirty="0" smtClean="0">
                <a:latin typeface="Times New Roman"/>
                <a:cs typeface="Times New Roman"/>
              </a:rPr>
              <a:t>o</a:t>
            </a:r>
            <a:r>
              <a:rPr sz="1850" spc="10" dirty="0" smtClean="0">
                <a:latin typeface="Times New Roman"/>
                <a:cs typeface="Times New Roman"/>
              </a:rPr>
              <a:t>r</a:t>
            </a:r>
            <a:r>
              <a:rPr sz="1850" spc="90" dirty="0" smtClean="0">
                <a:latin typeface="Times New Roman"/>
                <a:cs typeface="Times New Roman"/>
              </a:rPr>
              <a:t> </a:t>
            </a:r>
            <a:r>
              <a:rPr sz="1850" spc="-5" dirty="0" smtClean="0">
                <a:latin typeface="Times New Roman"/>
                <a:cs typeface="Times New Roman"/>
              </a:rPr>
              <a:t>v</a:t>
            </a:r>
            <a:r>
              <a:rPr sz="1850" spc="25" dirty="0" smtClean="0">
                <a:latin typeface="Times New Roman"/>
                <a:cs typeface="Times New Roman"/>
              </a:rPr>
              <a:t>a</a:t>
            </a:r>
            <a:r>
              <a:rPr sz="1850" spc="20" dirty="0" smtClean="0">
                <a:latin typeface="Times New Roman"/>
                <a:cs typeface="Times New Roman"/>
              </a:rPr>
              <a:t>c</a:t>
            </a:r>
            <a:r>
              <a:rPr sz="1850" spc="15" dirty="0" smtClean="0">
                <a:latin typeface="Times New Roman"/>
                <a:cs typeface="Times New Roman"/>
              </a:rPr>
              <a:t>uum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0673" y="5020101"/>
            <a:ext cx="666750" cy="418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1130" dirty="0" smtClean="0">
                <a:latin typeface="Meiryo"/>
                <a:cs typeface="Meiryo"/>
              </a:rPr>
              <a:t>⎜</a:t>
            </a:r>
            <a:r>
              <a:rPr sz="1850" spc="-215" dirty="0" smtClean="0">
                <a:latin typeface="Meiryo"/>
                <a:cs typeface="Meiryo"/>
              </a:rPr>
              <a:t> </a:t>
            </a:r>
            <a:r>
              <a:rPr sz="2775" spc="37" baseline="-28528" dirty="0" smtClean="0">
                <a:latin typeface="Times New Roman"/>
                <a:cs typeface="Times New Roman"/>
              </a:rPr>
              <a:t>Am</a:t>
            </a:r>
            <a:r>
              <a:rPr sz="2775" spc="-179" baseline="-28528" dirty="0" smtClean="0">
                <a:latin typeface="Times New Roman"/>
                <a:cs typeface="Times New Roman"/>
              </a:rPr>
              <a:t> </a:t>
            </a:r>
            <a:r>
              <a:rPr sz="1850" spc="-1130" dirty="0" smtClean="0">
                <a:latin typeface="Meiryo"/>
                <a:cs typeface="Meiryo"/>
              </a:rPr>
              <a:t>⎟</a:t>
            </a:r>
            <a:endParaRPr sz="1850">
              <a:latin typeface="Meiryo"/>
              <a:cs typeface="Meiry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7460" y="5472560"/>
            <a:ext cx="2742565" cy="904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95"/>
              </a:lnSpc>
              <a:tabLst>
                <a:tab pos="396240" algn="l"/>
              </a:tabLst>
            </a:pPr>
            <a:r>
              <a:rPr sz="2000" spc="-165" dirty="0" smtClean="0">
                <a:latin typeface="Meiryo"/>
                <a:cs typeface="Meiryo"/>
              </a:rPr>
              <a:t>μ	</a:t>
            </a:r>
            <a:r>
              <a:rPr sz="1850" spc="10" dirty="0" smtClean="0">
                <a:latin typeface="Times New Roman"/>
                <a:cs typeface="Times New Roman"/>
              </a:rPr>
              <a:t>p</a:t>
            </a:r>
            <a:r>
              <a:rPr sz="1850" spc="25" dirty="0" smtClean="0">
                <a:latin typeface="Times New Roman"/>
                <a:cs typeface="Times New Roman"/>
              </a:rPr>
              <a:t>e</a:t>
            </a:r>
            <a:r>
              <a:rPr sz="1850" spc="20" dirty="0" smtClean="0">
                <a:latin typeface="Times New Roman"/>
                <a:cs typeface="Times New Roman"/>
              </a:rPr>
              <a:t>r</a:t>
            </a:r>
            <a:r>
              <a:rPr sz="1850" spc="-5" dirty="0" smtClean="0">
                <a:latin typeface="Times New Roman"/>
                <a:cs typeface="Times New Roman"/>
              </a:rPr>
              <a:t>m</a:t>
            </a:r>
            <a:r>
              <a:rPr sz="1850" spc="25" dirty="0" smtClean="0">
                <a:latin typeface="Times New Roman"/>
                <a:cs typeface="Times New Roman"/>
              </a:rPr>
              <a:t>ea</a:t>
            </a:r>
            <a:r>
              <a:rPr sz="1850" spc="15" dirty="0" smtClean="0">
                <a:latin typeface="Times New Roman"/>
                <a:cs typeface="Times New Roman"/>
              </a:rPr>
              <a:t>b</a:t>
            </a:r>
            <a:r>
              <a:rPr sz="1850" spc="5" dirty="0" smtClean="0">
                <a:latin typeface="Times New Roman"/>
                <a:cs typeface="Times New Roman"/>
              </a:rPr>
              <a:t>ilit</a:t>
            </a:r>
            <a:r>
              <a:rPr sz="1850" spc="15" dirty="0" smtClean="0">
                <a:latin typeface="Times New Roman"/>
                <a:cs typeface="Times New Roman"/>
              </a:rPr>
              <a:t>y</a:t>
            </a:r>
            <a:r>
              <a:rPr sz="1850" spc="-15" dirty="0" smtClean="0">
                <a:latin typeface="Times New Roman"/>
                <a:cs typeface="Times New Roman"/>
              </a:rPr>
              <a:t> o</a:t>
            </a:r>
            <a:r>
              <a:rPr sz="1850" spc="10" dirty="0" smtClean="0">
                <a:latin typeface="Times New Roman"/>
                <a:cs typeface="Times New Roman"/>
              </a:rPr>
              <a:t>f</a:t>
            </a:r>
            <a:r>
              <a:rPr sz="1850" spc="15" dirty="0" smtClean="0">
                <a:latin typeface="Times New Roman"/>
                <a:cs typeface="Times New Roman"/>
              </a:rPr>
              <a:t> </a:t>
            </a:r>
            <a:r>
              <a:rPr sz="1850" spc="0" dirty="0" smtClean="0">
                <a:latin typeface="Times New Roman"/>
                <a:cs typeface="Times New Roman"/>
              </a:rPr>
              <a:t>m</a:t>
            </a:r>
            <a:r>
              <a:rPr sz="1850" spc="25" dirty="0" smtClean="0">
                <a:latin typeface="Times New Roman"/>
                <a:cs typeface="Times New Roman"/>
              </a:rPr>
              <a:t>a</a:t>
            </a:r>
            <a:r>
              <a:rPr sz="1850" spc="5" dirty="0" smtClean="0">
                <a:latin typeface="Times New Roman"/>
                <a:cs typeface="Times New Roman"/>
              </a:rPr>
              <a:t>t</a:t>
            </a:r>
            <a:r>
              <a:rPr sz="1850" spc="20" dirty="0" smtClean="0">
                <a:latin typeface="Times New Roman"/>
                <a:cs typeface="Times New Roman"/>
              </a:rPr>
              <a:t>er</a:t>
            </a:r>
            <a:r>
              <a:rPr sz="1850" spc="5" dirty="0" smtClean="0">
                <a:latin typeface="Times New Roman"/>
                <a:cs typeface="Times New Roman"/>
              </a:rPr>
              <a:t>i</a:t>
            </a:r>
            <a:r>
              <a:rPr sz="1850" spc="25" dirty="0" smtClean="0">
                <a:latin typeface="Times New Roman"/>
                <a:cs typeface="Times New Roman"/>
              </a:rPr>
              <a:t>a</a:t>
            </a:r>
            <a:r>
              <a:rPr sz="1850" spc="10" dirty="0" smtClean="0">
                <a:latin typeface="Times New Roman"/>
                <a:cs typeface="Times New Roman"/>
              </a:rPr>
              <a:t>l</a:t>
            </a:r>
            <a:endParaRPr sz="1850">
              <a:latin typeface="Times New Roman"/>
              <a:cs typeface="Times New Roman"/>
            </a:endParaRPr>
          </a:p>
          <a:p>
            <a:pPr marL="55244">
              <a:lnSpc>
                <a:spcPts val="1565"/>
              </a:lnSpc>
            </a:pPr>
            <a:r>
              <a:rPr sz="1850" spc="254" dirty="0" smtClean="0">
                <a:latin typeface="Arial"/>
                <a:cs typeface="Arial"/>
              </a:rPr>
              <a:t> </a:t>
            </a:r>
            <a:endParaRPr sz="1850">
              <a:latin typeface="Arial"/>
              <a:cs typeface="Arial"/>
            </a:endParaRPr>
          </a:p>
          <a:p>
            <a:pPr marL="15875">
              <a:lnSpc>
                <a:spcPts val="1555"/>
              </a:lnSpc>
              <a:tabLst>
                <a:tab pos="399415" algn="l"/>
              </a:tabLst>
            </a:pPr>
            <a:r>
              <a:rPr sz="1850" i="1" spc="20" dirty="0" smtClean="0">
                <a:latin typeface="Times New Roman"/>
                <a:cs typeface="Times New Roman"/>
              </a:rPr>
              <a:t>B	</a:t>
            </a:r>
            <a:r>
              <a:rPr sz="1850" spc="-5" dirty="0" smtClean="0">
                <a:latin typeface="Times New Roman"/>
                <a:cs typeface="Times New Roman"/>
              </a:rPr>
              <a:t>m</a:t>
            </a:r>
            <a:r>
              <a:rPr sz="1850" spc="25" dirty="0" smtClean="0">
                <a:latin typeface="Times New Roman"/>
                <a:cs typeface="Times New Roman"/>
              </a:rPr>
              <a:t>a</a:t>
            </a:r>
            <a:r>
              <a:rPr sz="1850" spc="-5" dirty="0" smtClean="0">
                <a:latin typeface="Times New Roman"/>
                <a:cs typeface="Times New Roman"/>
              </a:rPr>
              <a:t>g</a:t>
            </a:r>
            <a:r>
              <a:rPr sz="1850" spc="10" dirty="0" smtClean="0">
                <a:latin typeface="Times New Roman"/>
                <a:cs typeface="Times New Roman"/>
              </a:rPr>
              <a:t>n</a:t>
            </a:r>
            <a:r>
              <a:rPr sz="1850" spc="25" dirty="0" smtClean="0">
                <a:latin typeface="Times New Roman"/>
                <a:cs typeface="Times New Roman"/>
              </a:rPr>
              <a:t>e</a:t>
            </a:r>
            <a:r>
              <a:rPr sz="1850" spc="5" dirty="0" smtClean="0">
                <a:latin typeface="Times New Roman"/>
                <a:cs typeface="Times New Roman"/>
              </a:rPr>
              <a:t>ti</a:t>
            </a:r>
            <a:r>
              <a:rPr sz="1850" spc="15" dirty="0" smtClean="0">
                <a:latin typeface="Times New Roman"/>
                <a:cs typeface="Times New Roman"/>
              </a:rPr>
              <a:t>c</a:t>
            </a:r>
            <a:r>
              <a:rPr sz="1850" spc="-55" dirty="0" smtClean="0">
                <a:latin typeface="Times New Roman"/>
                <a:cs typeface="Times New Roman"/>
              </a:rPr>
              <a:t> </a:t>
            </a:r>
            <a:r>
              <a:rPr sz="1850" spc="10" dirty="0" smtClean="0">
                <a:latin typeface="Times New Roman"/>
                <a:cs typeface="Times New Roman"/>
              </a:rPr>
              <a:t>indu</a:t>
            </a:r>
            <a:r>
              <a:rPr sz="1850" spc="25" dirty="0" smtClean="0">
                <a:latin typeface="Times New Roman"/>
                <a:cs typeface="Times New Roman"/>
              </a:rPr>
              <a:t>c</a:t>
            </a:r>
            <a:r>
              <a:rPr sz="1850" spc="0" dirty="0" smtClean="0">
                <a:latin typeface="Times New Roman"/>
                <a:cs typeface="Times New Roman"/>
              </a:rPr>
              <a:t>t</a:t>
            </a:r>
            <a:r>
              <a:rPr sz="1850" spc="5" dirty="0" smtClean="0">
                <a:latin typeface="Times New Roman"/>
                <a:cs typeface="Times New Roman"/>
              </a:rPr>
              <a:t>i</a:t>
            </a:r>
            <a:r>
              <a:rPr sz="1850" spc="-5" dirty="0" smtClean="0">
                <a:latin typeface="Times New Roman"/>
                <a:cs typeface="Times New Roman"/>
              </a:rPr>
              <a:t>o</a:t>
            </a:r>
            <a:r>
              <a:rPr sz="1850" spc="15" dirty="0" smtClean="0">
                <a:latin typeface="Times New Roman"/>
                <a:cs typeface="Times New Roman"/>
              </a:rPr>
              <a:t>n</a:t>
            </a:r>
            <a:r>
              <a:rPr sz="1850" spc="-20" dirty="0" smtClean="0">
                <a:latin typeface="Times New Roman"/>
                <a:cs typeface="Times New Roman"/>
              </a:rPr>
              <a:t> </a:t>
            </a:r>
            <a:r>
              <a:rPr sz="1850" spc="20" dirty="0" smtClean="0">
                <a:latin typeface="Times New Roman"/>
                <a:cs typeface="Times New Roman"/>
              </a:rPr>
              <a:t>f</a:t>
            </a:r>
            <a:r>
              <a:rPr sz="1850" spc="5" dirty="0" smtClean="0">
                <a:latin typeface="Times New Roman"/>
                <a:cs typeface="Times New Roman"/>
              </a:rPr>
              <a:t>i</a:t>
            </a:r>
            <a:r>
              <a:rPr sz="1850" spc="25" dirty="0" smtClean="0">
                <a:latin typeface="Times New Roman"/>
                <a:cs typeface="Times New Roman"/>
              </a:rPr>
              <a:t>e</a:t>
            </a:r>
            <a:r>
              <a:rPr sz="1850" spc="5" dirty="0" smtClean="0">
                <a:latin typeface="Times New Roman"/>
                <a:cs typeface="Times New Roman"/>
              </a:rPr>
              <a:t>ld</a:t>
            </a:r>
            <a:endParaRPr sz="1850">
              <a:latin typeface="Times New Roman"/>
              <a:cs typeface="Times New Roman"/>
            </a:endParaRPr>
          </a:p>
          <a:p>
            <a:pPr marL="81280">
              <a:lnSpc>
                <a:spcPts val="1725"/>
              </a:lnSpc>
            </a:pPr>
            <a:r>
              <a:rPr sz="1850" spc="254" dirty="0" smtClean="0">
                <a:latin typeface="Arial"/>
                <a:cs typeface="Arial"/>
              </a:rPr>
              <a:t> 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0673" y="5171016"/>
            <a:ext cx="666750" cy="290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61340" algn="l"/>
              </a:tabLst>
            </a:pPr>
            <a:r>
              <a:rPr sz="1850" spc="-1130" dirty="0" smtClean="0">
                <a:latin typeface="Meiryo"/>
                <a:cs typeface="Meiryo"/>
              </a:rPr>
              <a:t>⎝	⎠</a:t>
            </a:r>
            <a:endParaRPr sz="1850">
              <a:latin typeface="Meiryo"/>
              <a:cs typeface="Meiry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82249" y="4784090"/>
            <a:ext cx="4713732" cy="1852422"/>
          </a:xfrm>
          <a:custGeom>
            <a:avLst/>
            <a:gdLst/>
            <a:ahLst/>
            <a:cxnLst/>
            <a:rect l="l" t="t" r="r" b="b"/>
            <a:pathLst>
              <a:path w="4713732" h="1852422">
                <a:moveTo>
                  <a:pt x="0" y="0"/>
                </a:moveTo>
                <a:lnTo>
                  <a:pt x="0" y="1852422"/>
                </a:lnTo>
                <a:lnTo>
                  <a:pt x="4713732" y="1852422"/>
                </a:lnTo>
                <a:lnTo>
                  <a:pt x="4713732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1800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72159" y="2198623"/>
            <a:ext cx="2719578" cy="1557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7633" y="5122671"/>
            <a:ext cx="3059430" cy="1323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999"/>
              </a:lnSpc>
            </a:pPr>
            <a:r>
              <a:rPr sz="2400" spc="-5" dirty="0" smtClean="0">
                <a:latin typeface="Times New Roman"/>
                <a:cs typeface="Times New Roman"/>
              </a:rPr>
              <a:t>Exampl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o</a:t>
            </a:r>
            <a:r>
              <a:rPr sz="2400" spc="0" dirty="0" smtClean="0">
                <a:latin typeface="Times New Roman"/>
                <a:cs typeface="Times New Roman"/>
              </a:rPr>
              <a:t>f</a:t>
            </a:r>
            <a:r>
              <a:rPr sz="2400" spc="-5" dirty="0" smtClean="0">
                <a:latin typeface="Times New Roman"/>
                <a:cs typeface="Times New Roman"/>
              </a:rPr>
              <a:t> value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5" dirty="0" smtClean="0">
                <a:latin typeface="Times New Roman"/>
                <a:cs typeface="Times New Roman"/>
              </a:rPr>
              <a:t> fo</a:t>
            </a:r>
            <a:r>
              <a:rPr sz="2400" spc="0" dirty="0" smtClean="0">
                <a:latin typeface="Times New Roman"/>
                <a:cs typeface="Times New Roman"/>
              </a:rPr>
              <a:t>r </a:t>
            </a:r>
            <a:r>
              <a:rPr sz="2500" spc="-195" dirty="0" smtClean="0">
                <a:latin typeface="Meiryo"/>
                <a:cs typeface="Meiryo"/>
              </a:rPr>
              <a:t>μ</a:t>
            </a:r>
            <a:r>
              <a:rPr sz="2400" spc="0" dirty="0" smtClean="0">
                <a:latin typeface="Times New Roman"/>
                <a:cs typeface="Times New Roman"/>
              </a:rPr>
              <a:t>: </a:t>
            </a:r>
            <a:r>
              <a:rPr sz="2400" spc="-5" dirty="0" smtClean="0">
                <a:latin typeface="Times New Roman"/>
                <a:cs typeface="Times New Roman"/>
              </a:rPr>
              <a:t>Hematite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quartz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500" spc="-190" dirty="0" smtClean="0">
                <a:latin typeface="Meiryo"/>
                <a:cs typeface="Meiryo"/>
              </a:rPr>
              <a:t>μ</a:t>
            </a:r>
            <a:r>
              <a:rPr sz="2500" spc="-254" dirty="0" smtClean="0">
                <a:latin typeface="Meiryo"/>
                <a:cs typeface="Meiryo"/>
              </a:rPr>
              <a:t> </a:t>
            </a:r>
            <a:r>
              <a:rPr sz="2400" spc="-620" dirty="0" smtClean="0">
                <a:latin typeface="Meiryo"/>
                <a:cs typeface="Meiryo"/>
              </a:rPr>
              <a:t>≅</a:t>
            </a:r>
            <a:r>
              <a:rPr sz="2400" spc="-620" dirty="0" smtClean="0">
                <a:latin typeface="Times New Roman"/>
                <a:cs typeface="Times New Roman"/>
              </a:rPr>
              <a:t>1 </a:t>
            </a:r>
            <a:r>
              <a:rPr sz="2400" spc="-5" dirty="0" smtClean="0">
                <a:latin typeface="Times New Roman"/>
                <a:cs typeface="Times New Roman"/>
              </a:rPr>
              <a:t>Magnetite</a:t>
            </a:r>
            <a:r>
              <a:rPr sz="2400" spc="0" dirty="0" smtClean="0">
                <a:latin typeface="Times New Roman"/>
                <a:cs typeface="Times New Roman"/>
              </a:rPr>
              <a:t>:</a:t>
            </a:r>
            <a:r>
              <a:rPr sz="2400" spc="-15" dirty="0" smtClean="0">
                <a:latin typeface="Times New Roman"/>
                <a:cs typeface="Times New Roman"/>
              </a:rPr>
              <a:t> </a:t>
            </a:r>
            <a:r>
              <a:rPr sz="2500" spc="-190" dirty="0" smtClean="0">
                <a:latin typeface="Meiryo"/>
                <a:cs typeface="Meiryo"/>
              </a:rPr>
              <a:t>μ</a:t>
            </a:r>
            <a:r>
              <a:rPr sz="2500" spc="-254" dirty="0" smtClean="0">
                <a:latin typeface="Meiryo"/>
                <a:cs typeface="Meiryo"/>
              </a:rPr>
              <a:t> </a:t>
            </a:r>
            <a:r>
              <a:rPr sz="2400" spc="-620" dirty="0" smtClean="0">
                <a:latin typeface="Meiryo"/>
                <a:cs typeface="Meiryo"/>
              </a:rPr>
              <a:t>≅</a:t>
            </a:r>
            <a:r>
              <a:rPr sz="2400" spc="-620" dirty="0" smtClean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51577" y="6281928"/>
            <a:ext cx="11430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0805" y="6289495"/>
            <a:ext cx="198755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i="1" spc="25" dirty="0" smtClean="0">
                <a:latin typeface="Times New Roman"/>
                <a:cs typeface="Times New Roman"/>
              </a:rPr>
              <a:t>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55796" y="6289495"/>
            <a:ext cx="2228215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0" dirty="0" smtClean="0">
                <a:latin typeface="Times New Roman"/>
                <a:cs typeface="Times New Roman"/>
              </a:rPr>
              <a:t>m</a:t>
            </a:r>
            <a:r>
              <a:rPr sz="1850" spc="25" dirty="0" smtClean="0">
                <a:latin typeface="Times New Roman"/>
                <a:cs typeface="Times New Roman"/>
              </a:rPr>
              <a:t>a</a:t>
            </a:r>
            <a:r>
              <a:rPr sz="1850" spc="-15" dirty="0" smtClean="0">
                <a:latin typeface="Times New Roman"/>
                <a:cs typeface="Times New Roman"/>
              </a:rPr>
              <a:t>g</a:t>
            </a:r>
            <a:r>
              <a:rPr sz="1850" spc="10" dirty="0" smtClean="0">
                <a:latin typeface="Times New Roman"/>
                <a:cs typeface="Times New Roman"/>
              </a:rPr>
              <a:t>n</a:t>
            </a:r>
            <a:r>
              <a:rPr sz="1850" spc="25" dirty="0" smtClean="0">
                <a:latin typeface="Times New Roman"/>
                <a:cs typeface="Times New Roman"/>
              </a:rPr>
              <a:t>e</a:t>
            </a:r>
            <a:r>
              <a:rPr sz="1850" spc="5" dirty="0" smtClean="0">
                <a:latin typeface="Times New Roman"/>
                <a:cs typeface="Times New Roman"/>
              </a:rPr>
              <a:t>ti</a:t>
            </a:r>
            <a:r>
              <a:rPr sz="1850" spc="15" dirty="0" smtClean="0">
                <a:latin typeface="Times New Roman"/>
                <a:cs typeface="Times New Roman"/>
              </a:rPr>
              <a:t>c</a:t>
            </a:r>
            <a:r>
              <a:rPr sz="1850" spc="-50" dirty="0" smtClean="0">
                <a:latin typeface="Times New Roman"/>
                <a:cs typeface="Times New Roman"/>
              </a:rPr>
              <a:t> </a:t>
            </a:r>
            <a:r>
              <a:rPr sz="1850" spc="5" dirty="0" smtClean="0">
                <a:latin typeface="Times New Roman"/>
                <a:cs typeface="Times New Roman"/>
              </a:rPr>
              <a:t>fi</a:t>
            </a:r>
            <a:r>
              <a:rPr sz="1850" spc="25" dirty="0" smtClean="0">
                <a:latin typeface="Times New Roman"/>
                <a:cs typeface="Times New Roman"/>
              </a:rPr>
              <a:t>e</a:t>
            </a:r>
            <a:r>
              <a:rPr sz="1850" spc="5" dirty="0" smtClean="0">
                <a:latin typeface="Times New Roman"/>
                <a:cs typeface="Times New Roman"/>
              </a:rPr>
              <a:t>l</a:t>
            </a:r>
            <a:r>
              <a:rPr sz="1850" spc="15" dirty="0" smtClean="0">
                <a:latin typeface="Times New Roman"/>
                <a:cs typeface="Times New Roman"/>
              </a:rPr>
              <a:t>d</a:t>
            </a:r>
            <a:r>
              <a:rPr sz="1850" spc="10" dirty="0" smtClean="0">
                <a:latin typeface="Times New Roman"/>
                <a:cs typeface="Times New Roman"/>
              </a:rPr>
              <a:t> </a:t>
            </a:r>
            <a:r>
              <a:rPr sz="1850" spc="5" dirty="0" smtClean="0">
                <a:latin typeface="Times New Roman"/>
                <a:cs typeface="Times New Roman"/>
              </a:rPr>
              <a:t>st</a:t>
            </a:r>
            <a:r>
              <a:rPr sz="1850" spc="20" dirty="0" smtClean="0">
                <a:latin typeface="Times New Roman"/>
                <a:cs typeface="Times New Roman"/>
              </a:rPr>
              <a:t>r</a:t>
            </a:r>
            <a:r>
              <a:rPr sz="1850" spc="25" dirty="0" smtClean="0">
                <a:latin typeface="Times New Roman"/>
                <a:cs typeface="Times New Roman"/>
              </a:rPr>
              <a:t>e</a:t>
            </a:r>
            <a:r>
              <a:rPr sz="1850" spc="10" dirty="0" smtClean="0">
                <a:latin typeface="Times New Roman"/>
                <a:cs typeface="Times New Roman"/>
              </a:rPr>
              <a:t>n</a:t>
            </a:r>
            <a:r>
              <a:rPr sz="1850" spc="-10" dirty="0" smtClean="0">
                <a:latin typeface="Times New Roman"/>
                <a:cs typeface="Times New Roman"/>
              </a:rPr>
              <a:t>g</a:t>
            </a:r>
            <a:r>
              <a:rPr sz="1850" spc="5" dirty="0" smtClean="0">
                <a:latin typeface="Times New Roman"/>
                <a:cs typeface="Times New Roman"/>
              </a:rPr>
              <a:t>ht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3516" y="6289495"/>
            <a:ext cx="607695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10" dirty="0" smtClean="0">
                <a:latin typeface="Times New Roman"/>
                <a:cs typeface="Times New Roman"/>
              </a:rPr>
              <a:t>(A/</a:t>
            </a:r>
            <a:r>
              <a:rPr sz="1850" spc="-5" dirty="0" smtClean="0">
                <a:latin typeface="Times New Roman"/>
                <a:cs typeface="Times New Roman"/>
              </a:rPr>
              <a:t>m</a:t>
            </a:r>
            <a:r>
              <a:rPr sz="1850" spc="10" dirty="0" smtClean="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6635" y="3241040"/>
            <a:ext cx="323723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Times New Roman"/>
                <a:cs typeface="Times New Roman"/>
              </a:rPr>
              <a:t>W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ca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measur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i="1" spc="-10" dirty="0" smtClean="0">
                <a:latin typeface="Times New Roman"/>
                <a:cs typeface="Times New Roman"/>
              </a:rPr>
              <a:t>B</a:t>
            </a:r>
            <a:r>
              <a:rPr sz="2400" spc="0" dirty="0" smtClean="0">
                <a:latin typeface="Times New Roman"/>
                <a:cs typeface="Times New Roman"/>
              </a:rPr>
              <a:t>,</a:t>
            </a:r>
            <a:r>
              <a:rPr sz="2400" spc="-5" dirty="0" smtClean="0">
                <a:latin typeface="Times New Roman"/>
                <a:cs typeface="Times New Roman"/>
              </a:rPr>
              <a:t> no</a:t>
            </a:r>
            <a:r>
              <a:rPr sz="2400" spc="0" dirty="0" smtClean="0">
                <a:latin typeface="Times New Roman"/>
                <a:cs typeface="Times New Roman"/>
              </a:rPr>
              <a:t>t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1613</Words>
  <Application>Microsoft Office PowerPoint</Application>
  <PresentationFormat>Custom</PresentationFormat>
  <Paragraphs>413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Meiryo</vt:lpstr>
      <vt:lpstr>Times New Roman</vt:lpstr>
      <vt:lpstr>Office Theme</vt:lpstr>
      <vt:lpstr>PowerPoint Presentation</vt:lpstr>
      <vt:lpstr>Introduction</vt:lpstr>
      <vt:lpstr>PowerPoint Presentation</vt:lpstr>
      <vt:lpstr>Electromagnetic method</vt:lpstr>
      <vt:lpstr>Application</vt:lpstr>
      <vt:lpstr>Structure of the lecture</vt:lpstr>
      <vt:lpstr>PowerPoint Presentation</vt:lpstr>
      <vt:lpstr>Maxwell equations</vt:lpstr>
      <vt:lpstr>B and H fields</vt:lpstr>
      <vt:lpstr>Frequencies</vt:lpstr>
      <vt:lpstr>Basic theory: induction EM</vt:lpstr>
      <vt:lpstr>Basic theory: induction EM</vt:lpstr>
      <vt:lpstr>PowerPoint Presentation</vt:lpstr>
      <vt:lpstr>Real and imaginary components</vt:lpstr>
      <vt:lpstr>Effect of a conductive body</vt:lpstr>
      <vt:lpstr>Tilt-angle methods</vt:lpstr>
      <vt:lpstr>Depth of penetration and skin depth</vt:lpstr>
      <vt:lpstr>PowerPoint Presentation</vt:lpstr>
      <vt:lpstr>PowerPoint Presentation</vt:lpstr>
      <vt:lpstr>Magnetotelluric (MT)</vt:lpstr>
      <vt:lpstr>PowerPoint Presentation</vt:lpstr>
      <vt:lpstr>Telluric measurements</vt:lpstr>
      <vt:lpstr>PowerPoint Presentation</vt:lpstr>
      <vt:lpstr>MT measurements</vt:lpstr>
      <vt:lpstr>Audio-magnetotelluric (AMT)</vt:lpstr>
      <vt:lpstr>AMT-MT sounding</vt:lpstr>
      <vt:lpstr>PowerPoint Presentation</vt:lpstr>
      <vt:lpstr>PowerPoint Presentation</vt:lpstr>
      <vt:lpstr>Very-Low Frequency (VLF-tilt)</vt:lpstr>
      <vt:lpstr>VFL-tilt measurements</vt:lpstr>
      <vt:lpstr>VFL-tilt measurements</vt:lpstr>
      <vt:lpstr>Very-Low Frequency (VLF-R)</vt:lpstr>
      <vt:lpstr>VLF-R measurements</vt:lpstr>
      <vt:lpstr>Controlled source AMT (CSAMT)</vt:lpstr>
      <vt:lpstr>CSAMT measurements</vt:lpstr>
      <vt:lpstr>Dipole-source methods</vt:lpstr>
      <vt:lpstr>PowerPoint Presentation</vt:lpstr>
      <vt:lpstr>PowerPoint Presentation</vt:lpstr>
      <vt:lpstr>PowerPoint Presentation</vt:lpstr>
      <vt:lpstr>PowerPoint Presentation</vt:lpstr>
      <vt:lpstr>EM at low induction numbers (LIN)</vt:lpstr>
      <vt:lpstr>PowerPoint Presentation</vt:lpstr>
      <vt:lpstr>PowerPoint Presentation</vt:lpstr>
      <vt:lpstr>PowerPoint Presentation</vt:lpstr>
      <vt:lpstr>PowerPoint Presentation</vt:lpstr>
      <vt:lpstr>Transient EM (TEM)</vt:lpstr>
      <vt:lpstr>TEM measurements</vt:lpstr>
      <vt:lpstr>TEM measurements</vt:lpstr>
      <vt:lpstr>PowerPoint Presentation</vt:lpstr>
      <vt:lpstr>PowerPoint Presentation</vt:lpstr>
      <vt:lpstr>PowerPoint Presentation</vt:lpstr>
      <vt:lpstr>Remarks on interpretation</vt:lpstr>
      <vt:lpstr>PowerPoint Presentation</vt:lpstr>
      <vt:lpstr>Advantages</vt:lpstr>
      <vt:lpstr>Drawbacks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ALI SAHIUNY</cp:lastModifiedBy>
  <cp:revision>1</cp:revision>
  <dcterms:created xsi:type="dcterms:W3CDTF">2016-11-29T10:13:18Z</dcterms:created>
  <dcterms:modified xsi:type="dcterms:W3CDTF">2023-03-07T10:38:54Z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2008-09-16T00:00:00Z</vt:filetime>
  </property>
  <property fmtid="{D5CDD505-2E9C-101B-9397-08002B2CF9AE}" pid="3" name="LastSaved">
    <vt:filetime>2016-11-29T00:00:00Z</vt:filetime>
  </property>
</Properties>
</file>